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 id="2147483709" r:id="rId6"/>
    <p:sldMasterId id="2147483754" r:id="rId7"/>
  </p:sldMasterIdLst>
  <p:notesMasterIdLst>
    <p:notesMasterId r:id="rId61"/>
  </p:notesMasterIdLst>
  <p:sldIdLst>
    <p:sldId id="825" r:id="rId8"/>
    <p:sldId id="946" r:id="rId9"/>
    <p:sldId id="3978" r:id="rId10"/>
    <p:sldId id="3965" r:id="rId11"/>
    <p:sldId id="3980" r:id="rId12"/>
    <p:sldId id="3973" r:id="rId13"/>
    <p:sldId id="3959" r:id="rId14"/>
    <p:sldId id="3974" r:id="rId15"/>
    <p:sldId id="3857" r:id="rId16"/>
    <p:sldId id="3859" r:id="rId17"/>
    <p:sldId id="3929" r:id="rId18"/>
    <p:sldId id="1053" r:id="rId19"/>
    <p:sldId id="3790" r:id="rId20"/>
    <p:sldId id="3864" r:id="rId21"/>
    <p:sldId id="3970" r:id="rId22"/>
    <p:sldId id="3911" r:id="rId23"/>
    <p:sldId id="3964" r:id="rId24"/>
    <p:sldId id="3987" r:id="rId25"/>
    <p:sldId id="278" r:id="rId26"/>
    <p:sldId id="282" r:id="rId27"/>
    <p:sldId id="283" r:id="rId28"/>
    <p:sldId id="284" r:id="rId29"/>
    <p:sldId id="285" r:id="rId30"/>
    <p:sldId id="286" r:id="rId31"/>
    <p:sldId id="3986" r:id="rId32"/>
    <p:sldId id="920" r:id="rId33"/>
    <p:sldId id="302" r:id="rId34"/>
    <p:sldId id="3828" r:id="rId35"/>
    <p:sldId id="3803" r:id="rId36"/>
    <p:sldId id="3962" r:id="rId37"/>
    <p:sldId id="1045" r:id="rId38"/>
    <p:sldId id="3794" r:id="rId39"/>
    <p:sldId id="3975" r:id="rId40"/>
    <p:sldId id="3995" r:id="rId41"/>
    <p:sldId id="3800" r:id="rId42"/>
    <p:sldId id="318" r:id="rId43"/>
    <p:sldId id="1009" r:id="rId44"/>
    <p:sldId id="270" r:id="rId45"/>
    <p:sldId id="1051" r:id="rId46"/>
    <p:sldId id="3795" r:id="rId47"/>
    <p:sldId id="3951" r:id="rId48"/>
    <p:sldId id="3944" r:id="rId49"/>
    <p:sldId id="3853" r:id="rId50"/>
    <p:sldId id="3856" r:id="rId51"/>
    <p:sldId id="3971" r:id="rId52"/>
    <p:sldId id="3968" r:id="rId53"/>
    <p:sldId id="945" r:id="rId54"/>
    <p:sldId id="891" r:id="rId55"/>
    <p:sldId id="3957" r:id="rId56"/>
    <p:sldId id="3991" r:id="rId57"/>
    <p:sldId id="3994" r:id="rId58"/>
    <p:sldId id="1048" r:id="rId59"/>
    <p:sldId id="279" r:id="rId60"/>
  </p:sldIdLst>
  <p:sldSz cx="12192000" cy="6858000"/>
  <p:notesSz cx="6797675" cy="99822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0F"/>
    <a:srgbClr val="FBBA00"/>
    <a:srgbClr val="004987"/>
    <a:srgbClr val="99B6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7.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9.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Opiskelijamäärä</a:t>
            </a:r>
            <a:r>
              <a:rPr lang="en-US" dirty="0"/>
              <a:t> </a:t>
            </a:r>
            <a:r>
              <a:rPr lang="en-US" dirty="0" err="1"/>
              <a:t>ikäryhmittäin</a:t>
            </a:r>
            <a:r>
              <a:rPr lang="en-US" dirty="0"/>
              <a:t> 2024</a:t>
            </a:r>
          </a:p>
          <a:p>
            <a:pPr>
              <a:defRPr/>
            </a:pPr>
            <a:r>
              <a:rPr lang="en-US" sz="1400" dirty="0" err="1"/>
              <a:t>tilannepäivä</a:t>
            </a:r>
            <a:r>
              <a:rPr lang="en-US" sz="1400" dirty="0"/>
              <a:t> 31.10.2024</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pieChart>
        <c:varyColors val="1"/>
        <c:ser>
          <c:idx val="0"/>
          <c:order val="0"/>
          <c:tx>
            <c:strRef>
              <c:f>Ikäjakauma!$O$83</c:f>
              <c:strCache>
                <c:ptCount val="1"/>
                <c:pt idx="0">
                  <c:v>Opiskelijamäärä</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8E5-4D1E-A816-F5DA89FE4F1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8E5-4D1E-A816-F5DA89FE4F1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8E5-4D1E-A816-F5DA89FE4F1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8E5-4D1E-A816-F5DA89FE4F1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Ikäjakauma!$N$84:$N$87</c:f>
              <c:strCache>
                <c:ptCount val="4"/>
                <c:pt idx="0">
                  <c:v>alle 18-vuotiaat</c:v>
                </c:pt>
                <c:pt idx="1">
                  <c:v>18 - 24-vuotiaat</c:v>
                </c:pt>
                <c:pt idx="2">
                  <c:v>25 - 29-vuotiaat</c:v>
                </c:pt>
                <c:pt idx="3">
                  <c:v>yli 30-vuotiaat</c:v>
                </c:pt>
              </c:strCache>
            </c:strRef>
          </c:cat>
          <c:val>
            <c:numRef>
              <c:f>Ikäjakauma!$O$84:$O$87</c:f>
              <c:numCache>
                <c:formatCode>#,##0</c:formatCode>
                <c:ptCount val="4"/>
                <c:pt idx="0">
                  <c:v>2243</c:v>
                </c:pt>
                <c:pt idx="1">
                  <c:v>3307</c:v>
                </c:pt>
                <c:pt idx="2">
                  <c:v>1188</c:v>
                </c:pt>
                <c:pt idx="3">
                  <c:v>6034</c:v>
                </c:pt>
              </c:numCache>
            </c:numRef>
          </c:val>
          <c:extLst>
            <c:ext xmlns:c16="http://schemas.microsoft.com/office/drawing/2014/chart" uri="{C3380CC4-5D6E-409C-BE32-E72D297353CC}">
              <c16:uniqueId val="{00000008-78E5-4D1E-A816-F5DA89FE4F1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i-FI"/>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r>
              <a:rPr lang="fi-FI" b="1">
                <a:solidFill>
                  <a:schemeClr val="accent2"/>
                </a:solidFill>
              </a:rPr>
              <a:t>Investoinnit ja poistot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endParaRPr lang="fi-FI"/>
        </a:p>
      </c:txPr>
    </c:title>
    <c:autoTitleDeleted val="0"/>
    <c:plotArea>
      <c:layout>
        <c:manualLayout>
          <c:layoutTarget val="inner"/>
          <c:xMode val="edge"/>
          <c:yMode val="edge"/>
          <c:x val="9.4610401604873037E-2"/>
          <c:y val="0.17634259259259263"/>
          <c:w val="0.8617452994316791"/>
          <c:h val="0.56412766112569257"/>
        </c:manualLayout>
      </c:layout>
      <c:barChart>
        <c:barDir val="col"/>
        <c:grouping val="clustered"/>
        <c:varyColors val="0"/>
        <c:ser>
          <c:idx val="0"/>
          <c:order val="0"/>
          <c:tx>
            <c:strRef>
              <c:f>Taul1!$B$12</c:f>
              <c:strCache>
                <c:ptCount val="1"/>
                <c:pt idx="0">
                  <c:v>Investoinnit</c:v>
                </c:pt>
              </c:strCache>
            </c:strRef>
          </c:tx>
          <c:spPr>
            <a:solidFill>
              <a:schemeClr val="accent1"/>
            </a:solidFill>
            <a:ln>
              <a:noFill/>
            </a:ln>
            <a:effectLst/>
          </c:spPr>
          <c:invertIfNegative val="0"/>
          <c:cat>
            <c:strRef>
              <c:f>Taul1!$C$11:$P$11</c:f>
              <c:strCache>
                <c:ptCount val="13"/>
                <c:pt idx="0">
                  <c:v>TP 
2015</c:v>
                </c:pt>
                <c:pt idx="1">
                  <c:v>TP 
2016</c:v>
                </c:pt>
                <c:pt idx="2">
                  <c:v>TP 
2017</c:v>
                </c:pt>
                <c:pt idx="3">
                  <c:v>TP 
2018</c:v>
                </c:pt>
                <c:pt idx="4">
                  <c:v>TP 
2019</c:v>
                </c:pt>
                <c:pt idx="5">
                  <c:v>TP 
2020</c:v>
                </c:pt>
                <c:pt idx="6">
                  <c:v>TP 
2021</c:v>
                </c:pt>
                <c:pt idx="7">
                  <c:v>TP 
2022</c:v>
                </c:pt>
                <c:pt idx="8">
                  <c:v>TP 
2023</c:v>
                </c:pt>
                <c:pt idx="9">
                  <c:v>TA 
2024*</c:v>
                </c:pt>
                <c:pt idx="10">
                  <c:v>TA 
2025</c:v>
                </c:pt>
                <c:pt idx="11">
                  <c:v>TS
2026</c:v>
                </c:pt>
                <c:pt idx="12">
                  <c:v>TS
2027</c:v>
                </c:pt>
              </c:strCache>
            </c:strRef>
          </c:cat>
          <c:val>
            <c:numRef>
              <c:f>Taul1!$C$12:$P$12</c:f>
              <c:numCache>
                <c:formatCode>#,##0</c:formatCode>
                <c:ptCount val="13"/>
                <c:pt idx="0">
                  <c:v>5411.0875500000002</c:v>
                </c:pt>
                <c:pt idx="1">
                  <c:v>13004.75757</c:v>
                </c:pt>
                <c:pt idx="2">
                  <c:v>14603.283529999999</c:v>
                </c:pt>
                <c:pt idx="3">
                  <c:v>10019.45429</c:v>
                </c:pt>
                <c:pt idx="4">
                  <c:v>16027.63977</c:v>
                </c:pt>
                <c:pt idx="5">
                  <c:v>6162.06106</c:v>
                </c:pt>
                <c:pt idx="6">
                  <c:v>10610.523929999999</c:v>
                </c:pt>
                <c:pt idx="7" formatCode="#,##0_);\(#,##0\)">
                  <c:v>2680</c:v>
                </c:pt>
                <c:pt idx="8">
                  <c:v>6112.4629999999997</c:v>
                </c:pt>
                <c:pt idx="9">
                  <c:v>8579</c:v>
                </c:pt>
                <c:pt idx="10">
                  <c:v>7554</c:v>
                </c:pt>
                <c:pt idx="11">
                  <c:v>5678</c:v>
                </c:pt>
                <c:pt idx="12">
                  <c:v>7417</c:v>
                </c:pt>
              </c:numCache>
            </c:numRef>
          </c:val>
          <c:extLst>
            <c:ext xmlns:c16="http://schemas.microsoft.com/office/drawing/2014/chart" uri="{C3380CC4-5D6E-409C-BE32-E72D297353CC}">
              <c16:uniqueId val="{00000000-D988-42C4-9FEB-D8297D5FBF74}"/>
            </c:ext>
          </c:extLst>
        </c:ser>
        <c:ser>
          <c:idx val="1"/>
          <c:order val="1"/>
          <c:tx>
            <c:strRef>
              <c:f>Taul1!$B$13</c:f>
              <c:strCache>
                <c:ptCount val="1"/>
                <c:pt idx="0">
                  <c:v>Poistot </c:v>
                </c:pt>
              </c:strCache>
            </c:strRef>
          </c:tx>
          <c:spPr>
            <a:solidFill>
              <a:schemeClr val="accent2"/>
            </a:solidFill>
            <a:ln>
              <a:noFill/>
            </a:ln>
            <a:effectLst/>
          </c:spPr>
          <c:invertIfNegative val="0"/>
          <c:cat>
            <c:strRef>
              <c:f>Taul1!$C$11:$P$11</c:f>
              <c:strCache>
                <c:ptCount val="13"/>
                <c:pt idx="0">
                  <c:v>TP 
2015</c:v>
                </c:pt>
                <c:pt idx="1">
                  <c:v>TP 
2016</c:v>
                </c:pt>
                <c:pt idx="2">
                  <c:v>TP 
2017</c:v>
                </c:pt>
                <c:pt idx="3">
                  <c:v>TP 
2018</c:v>
                </c:pt>
                <c:pt idx="4">
                  <c:v>TP 
2019</c:v>
                </c:pt>
                <c:pt idx="5">
                  <c:v>TP 
2020</c:v>
                </c:pt>
                <c:pt idx="6">
                  <c:v>TP 
2021</c:v>
                </c:pt>
                <c:pt idx="7">
                  <c:v>TP 
2022</c:v>
                </c:pt>
                <c:pt idx="8">
                  <c:v>TP 
2023</c:v>
                </c:pt>
                <c:pt idx="9">
                  <c:v>TA 
2024*</c:v>
                </c:pt>
                <c:pt idx="10">
                  <c:v>TA 
2025</c:v>
                </c:pt>
                <c:pt idx="11">
                  <c:v>TS
2026</c:v>
                </c:pt>
                <c:pt idx="12">
                  <c:v>TS
2027</c:v>
                </c:pt>
              </c:strCache>
            </c:strRef>
          </c:cat>
          <c:val>
            <c:numRef>
              <c:f>Taul1!$C$13:$P$13</c:f>
              <c:numCache>
                <c:formatCode>#,##0_);\(#,##0\)</c:formatCode>
                <c:ptCount val="13"/>
                <c:pt idx="0">
                  <c:v>9558.3745499999986</c:v>
                </c:pt>
                <c:pt idx="1">
                  <c:v>8513.1031999999996</c:v>
                </c:pt>
                <c:pt idx="2">
                  <c:v>7979.8675399999993</c:v>
                </c:pt>
                <c:pt idx="3">
                  <c:v>8164.1329699999478</c:v>
                </c:pt>
                <c:pt idx="4">
                  <c:v>6460.0761899999634</c:v>
                </c:pt>
                <c:pt idx="5">
                  <c:v>7628.0558099999998</c:v>
                </c:pt>
                <c:pt idx="6">
                  <c:v>6781.5968599999924</c:v>
                </c:pt>
                <c:pt idx="7">
                  <c:v>7099</c:v>
                </c:pt>
                <c:pt idx="8">
                  <c:v>7121</c:v>
                </c:pt>
                <c:pt idx="9">
                  <c:v>7444.15</c:v>
                </c:pt>
                <c:pt idx="10">
                  <c:v>7153.1</c:v>
                </c:pt>
                <c:pt idx="11">
                  <c:v>7456.1689999999999</c:v>
                </c:pt>
                <c:pt idx="12">
                  <c:v>7386.4840000000004</c:v>
                </c:pt>
              </c:numCache>
            </c:numRef>
          </c:val>
          <c:extLst>
            <c:ext xmlns:c16="http://schemas.microsoft.com/office/drawing/2014/chart" uri="{C3380CC4-5D6E-409C-BE32-E72D297353CC}">
              <c16:uniqueId val="{00000001-D988-42C4-9FEB-D8297D5FBF74}"/>
            </c:ext>
          </c:extLst>
        </c:ser>
        <c:dLbls>
          <c:showLegendKey val="0"/>
          <c:showVal val="0"/>
          <c:showCatName val="0"/>
          <c:showSerName val="0"/>
          <c:showPercent val="0"/>
          <c:showBubbleSize val="0"/>
        </c:dLbls>
        <c:gapWidth val="219"/>
        <c:overlap val="-27"/>
        <c:axId val="1378756896"/>
        <c:axId val="1378760224"/>
      </c:barChart>
      <c:catAx>
        <c:axId val="137875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378760224"/>
        <c:crosses val="autoZero"/>
        <c:auto val="1"/>
        <c:lblAlgn val="ctr"/>
        <c:lblOffset val="100"/>
        <c:noMultiLvlLbl val="0"/>
      </c:catAx>
      <c:valAx>
        <c:axId val="1378760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37875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i-FI" dirty="0"/>
              <a:t>Opiskelijavuodet ikäryhmittäin 2024</a:t>
            </a:r>
          </a:p>
          <a:p>
            <a:pPr>
              <a:defRPr/>
            </a:pPr>
            <a:r>
              <a:rPr lang="fi-FI" sz="1400" dirty="0"/>
              <a:t>tilannepäivä 31.10.2024</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8D6-4413-8BF5-CDE36D46CBC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8D6-4413-8BF5-CDE36D46CB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8D6-4413-8BF5-CDE36D46CBC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8D6-4413-8BF5-CDE36D46CBC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i-FI"/>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Ikäjakauma!$N$93:$N$96</c:f>
              <c:strCache>
                <c:ptCount val="4"/>
                <c:pt idx="0">
                  <c:v>alle 18-vuotiaat</c:v>
                </c:pt>
                <c:pt idx="1">
                  <c:v>18 - 24-vuotiaat</c:v>
                </c:pt>
                <c:pt idx="2">
                  <c:v>25 - 29-vuotiaat</c:v>
                </c:pt>
                <c:pt idx="3">
                  <c:v>yli 30-vuotiaat</c:v>
                </c:pt>
              </c:strCache>
            </c:strRef>
          </c:cat>
          <c:val>
            <c:numRef>
              <c:f>Ikäjakauma!$O$93:$O$96</c:f>
              <c:numCache>
                <c:formatCode>#,##0</c:formatCode>
                <c:ptCount val="4"/>
                <c:pt idx="0">
                  <c:v>1408</c:v>
                </c:pt>
                <c:pt idx="1">
                  <c:v>1964</c:v>
                </c:pt>
                <c:pt idx="2">
                  <c:v>601</c:v>
                </c:pt>
                <c:pt idx="3">
                  <c:v>2619</c:v>
                </c:pt>
              </c:numCache>
            </c:numRef>
          </c:val>
          <c:extLst>
            <c:ext xmlns:c16="http://schemas.microsoft.com/office/drawing/2014/chart" uri="{C3380CC4-5D6E-409C-BE32-E72D297353CC}">
              <c16:uniqueId val="{00000008-18D6-4413-8BF5-CDE36D46CBC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i-FI"/>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2000"/>
              <a:t>Toimintatuotot 1000 €</a:t>
            </a:r>
          </a:p>
        </c:rich>
      </c:tx>
      <c:overlay val="0"/>
    </c:title>
    <c:autoTitleDeleted val="0"/>
    <c:plotArea>
      <c:layout/>
      <c:lineChart>
        <c:grouping val="standard"/>
        <c:varyColors val="0"/>
        <c:ser>
          <c:idx val="0"/>
          <c:order val="0"/>
          <c:spPr>
            <a:ln>
              <a:solidFill>
                <a:srgbClr val="E97132">
                  <a:lumMod val="75000"/>
                </a:srgbClr>
              </a:solidFill>
            </a:ln>
          </c:spPr>
          <c:marker>
            <c:spPr>
              <a:solidFill>
                <a:srgbClr val="E97132">
                  <a:lumMod val="75000"/>
                </a:srgbClr>
              </a:solidFill>
              <a:ln>
                <a:solidFill>
                  <a:srgbClr val="E97132">
                    <a:lumMod val="75000"/>
                  </a:srgbClr>
                </a:solidFill>
              </a:ln>
            </c:spPr>
          </c:marker>
          <c:dLbls>
            <c:dLbl>
              <c:idx val="0"/>
              <c:layout>
                <c:manualLayout>
                  <c:x val="-1.5412089145641815E-2"/>
                  <c:y val="-3.1497345356611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1B-464B-B5B1-6B47C8132202}"/>
                </c:ext>
              </c:extLst>
            </c:dLbl>
            <c:dLbl>
              <c:idx val="3"/>
              <c:layout>
                <c:manualLayout>
                  <c:x val="-2.8762477423153795E-2"/>
                  <c:y val="2.74359036801425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1B-464B-B5B1-6B47C8132202}"/>
                </c:ext>
              </c:extLst>
            </c:dLbl>
            <c:dLbl>
              <c:idx val="4"/>
              <c:layout>
                <c:manualLayout>
                  <c:x val="-7.1906193557885016E-3"/>
                  <c:y val="2.9930076741973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1B-464B-B5B1-6B47C8132202}"/>
                </c:ext>
              </c:extLst>
            </c:dLbl>
            <c:dLbl>
              <c:idx val="7"/>
              <c:layout>
                <c:manualLayout>
                  <c:x val="0"/>
                  <c:y val="1.9953384494649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1B-464B-B5B1-6B47C8132202}"/>
                </c:ext>
              </c:extLst>
            </c:dLbl>
            <c:dLbl>
              <c:idx val="11"/>
              <c:layout>
                <c:manualLayout>
                  <c:x val="-1.681318815888198E-2"/>
                  <c:y val="-4.7227423803943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1B-464B-B5B1-6B47C813220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'toimtuottojen kehitys '!$C$24:$AB$24</c:f>
              <c:strCache>
                <c:ptCount val="12"/>
                <c:pt idx="0">
                  <c:v>TP 2014</c:v>
                </c:pt>
                <c:pt idx="1">
                  <c:v>TP 2015</c:v>
                </c:pt>
                <c:pt idx="2">
                  <c:v>TP2016</c:v>
                </c:pt>
                <c:pt idx="3">
                  <c:v>TP 2017</c:v>
                </c:pt>
                <c:pt idx="4">
                  <c:v>TP 2018</c:v>
                </c:pt>
                <c:pt idx="5">
                  <c:v>TP 2019</c:v>
                </c:pt>
                <c:pt idx="6">
                  <c:v>TP 2020</c:v>
                </c:pt>
                <c:pt idx="7">
                  <c:v>TP 2021</c:v>
                </c:pt>
                <c:pt idx="8">
                  <c:v>TP 2022</c:v>
                </c:pt>
                <c:pt idx="9">
                  <c:v>TP 2023</c:v>
                </c:pt>
                <c:pt idx="10">
                  <c:v>TAM 2024</c:v>
                </c:pt>
                <c:pt idx="11">
                  <c:v>TA 2025</c:v>
                </c:pt>
              </c:strCache>
            </c:strRef>
          </c:cat>
          <c:val>
            <c:numRef>
              <c:f>'toimtuottojen kehitys '!$C$30:$AB$30</c:f>
              <c:numCache>
                <c:formatCode>#,##0</c:formatCode>
                <c:ptCount val="12"/>
                <c:pt idx="0">
                  <c:v>84309.671000000002</c:v>
                </c:pt>
                <c:pt idx="1">
                  <c:v>84594.05</c:v>
                </c:pt>
                <c:pt idx="2">
                  <c:v>78627.7</c:v>
                </c:pt>
                <c:pt idx="3">
                  <c:v>66170</c:v>
                </c:pt>
                <c:pt idx="4">
                  <c:v>61725.901949999999</c:v>
                </c:pt>
                <c:pt idx="5">
                  <c:v>62807.368969999996</c:v>
                </c:pt>
                <c:pt idx="6">
                  <c:v>65992.011630000008</c:v>
                </c:pt>
                <c:pt idx="7">
                  <c:v>65183.156490000001</c:v>
                </c:pt>
                <c:pt idx="8">
                  <c:v>65970.171040000001</c:v>
                </c:pt>
                <c:pt idx="9">
                  <c:v>67514.042499999996</c:v>
                </c:pt>
                <c:pt idx="10">
                  <c:v>70317.36</c:v>
                </c:pt>
                <c:pt idx="11">
                  <c:v>66070.981</c:v>
                </c:pt>
              </c:numCache>
            </c:numRef>
          </c:val>
          <c:smooth val="0"/>
          <c:extLst>
            <c:ext xmlns:c16="http://schemas.microsoft.com/office/drawing/2014/chart" uri="{C3380CC4-5D6E-409C-BE32-E72D297353CC}">
              <c16:uniqueId val="{00000005-761B-464B-B5B1-6B47C8132202}"/>
            </c:ext>
          </c:extLst>
        </c:ser>
        <c:dLbls>
          <c:showLegendKey val="0"/>
          <c:showVal val="1"/>
          <c:showCatName val="0"/>
          <c:showSerName val="0"/>
          <c:showPercent val="0"/>
          <c:showBubbleSize val="0"/>
        </c:dLbls>
        <c:marker val="1"/>
        <c:smooth val="0"/>
        <c:axId val="221421136"/>
        <c:axId val="221010928"/>
      </c:lineChart>
      <c:catAx>
        <c:axId val="221421136"/>
        <c:scaling>
          <c:orientation val="minMax"/>
        </c:scaling>
        <c:delete val="0"/>
        <c:axPos val="b"/>
        <c:numFmt formatCode="General" sourceLinked="0"/>
        <c:majorTickMark val="none"/>
        <c:minorTickMark val="none"/>
        <c:tickLblPos val="nextTo"/>
        <c:crossAx val="221010928"/>
        <c:crosses val="autoZero"/>
        <c:auto val="1"/>
        <c:lblAlgn val="ctr"/>
        <c:lblOffset val="100"/>
        <c:noMultiLvlLbl val="0"/>
      </c:catAx>
      <c:valAx>
        <c:axId val="221010928"/>
        <c:scaling>
          <c:orientation val="minMax"/>
          <c:min val="55000"/>
        </c:scaling>
        <c:delete val="0"/>
        <c:axPos val="l"/>
        <c:majorGridlines/>
        <c:numFmt formatCode="#,##0" sourceLinked="1"/>
        <c:majorTickMark val="none"/>
        <c:minorTickMark val="none"/>
        <c:tickLblPos val="nextTo"/>
        <c:crossAx val="221421136"/>
        <c:crosses val="autoZero"/>
        <c:crossBetween val="between"/>
      </c:valAx>
      <c:spPr>
        <a:noFill/>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sz="1600" b="1" err="1">
                <a:latin typeface="Calibri" panose="020F0502020204030204" pitchFamily="34" charset="0"/>
                <a:ea typeface="Calibri" panose="020F0502020204030204" pitchFamily="34" charset="0"/>
                <a:cs typeface="Calibri" panose="020F0502020204030204" pitchFamily="34" charset="0"/>
              </a:rPr>
              <a:t>Henkilöstökulut</a:t>
            </a:r>
            <a:r>
              <a:rPr lang="en-US" sz="1600" b="1">
                <a:latin typeface="Calibri" panose="020F0502020204030204" pitchFamily="34" charset="0"/>
                <a:ea typeface="Calibri" panose="020F0502020204030204" pitchFamily="34" charset="0"/>
                <a:cs typeface="Calibri" panose="020F0502020204030204" pitchFamily="34" charset="0"/>
              </a:rPr>
              <a:t> 1000 €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i-FI"/>
        </a:p>
      </c:txPr>
    </c:title>
    <c:autoTitleDeleted val="0"/>
    <c:plotArea>
      <c:layout/>
      <c:barChart>
        <c:barDir val="col"/>
        <c:grouping val="clustered"/>
        <c:varyColors val="0"/>
        <c:ser>
          <c:idx val="0"/>
          <c:order val="0"/>
          <c:tx>
            <c:strRef>
              <c:f>henkilöstökulut!$A$19</c:f>
              <c:strCache>
                <c:ptCount val="1"/>
                <c:pt idx="0">
                  <c:v>Henkilöstökulut</c:v>
                </c:pt>
              </c:strCache>
            </c:strRef>
          </c:tx>
          <c:spPr>
            <a:solidFill>
              <a:schemeClr val="tx2">
                <a:lumMod val="50000"/>
                <a:lumOff val="50000"/>
              </a:schemeClr>
            </a:solidFill>
            <a:ln>
              <a:solidFill>
                <a:srgbClr val="0070C0"/>
              </a:solidFill>
            </a:ln>
            <a:effectLst>
              <a:innerShdw blurRad="63500" dist="50800" dir="13500000">
                <a:prstClr val="black">
                  <a:alpha val="50000"/>
                </a:prstClr>
              </a:innerShdw>
            </a:effectLst>
            <a:scene3d>
              <a:camera prst="orthographicFront"/>
              <a:lightRig rig="threePt" dir="t"/>
            </a:scene3d>
            <a:sp3d>
              <a:bevelT w="139700" h="1397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henkilöstökulut!$B$18:$AF$18</c:f>
              <c:strCache>
                <c:ptCount val="12"/>
                <c:pt idx="0">
                  <c:v>TP 2014</c:v>
                </c:pt>
                <c:pt idx="1">
                  <c:v>TP 2015</c:v>
                </c:pt>
                <c:pt idx="2">
                  <c:v>TP 2016</c:v>
                </c:pt>
                <c:pt idx="3">
                  <c:v>TP 2017</c:v>
                </c:pt>
                <c:pt idx="4">
                  <c:v>TP 2018</c:v>
                </c:pt>
                <c:pt idx="5">
                  <c:v>TP 2019</c:v>
                </c:pt>
                <c:pt idx="6">
                  <c:v>TP 2020</c:v>
                </c:pt>
                <c:pt idx="7">
                  <c:v>TP 2021</c:v>
                </c:pt>
                <c:pt idx="8">
                  <c:v>TP 2022</c:v>
                </c:pt>
                <c:pt idx="9">
                  <c:v>TP 2023</c:v>
                </c:pt>
                <c:pt idx="10">
                  <c:v>TAM 2024</c:v>
                </c:pt>
                <c:pt idx="11">
                  <c:v>TA 2025</c:v>
                </c:pt>
              </c:strCache>
            </c:strRef>
          </c:cat>
          <c:val>
            <c:numRef>
              <c:f>henkilöstökulut!$B$19:$AF$19</c:f>
              <c:numCache>
                <c:formatCode>#,##0</c:formatCode>
                <c:ptCount val="12"/>
                <c:pt idx="0">
                  <c:v>51695</c:v>
                </c:pt>
                <c:pt idx="1">
                  <c:v>47992.456059999968</c:v>
                </c:pt>
                <c:pt idx="2">
                  <c:v>42038.069840000018</c:v>
                </c:pt>
                <c:pt idx="3">
                  <c:v>34234.694009999941</c:v>
                </c:pt>
                <c:pt idx="4">
                  <c:v>33070.668610000059</c:v>
                </c:pt>
                <c:pt idx="5">
                  <c:v>33898.017979999961</c:v>
                </c:pt>
                <c:pt idx="6">
                  <c:v>35151.38716999998</c:v>
                </c:pt>
                <c:pt idx="7">
                  <c:v>37991.857279999931</c:v>
                </c:pt>
                <c:pt idx="8">
                  <c:v>38888.305150000015</c:v>
                </c:pt>
                <c:pt idx="9">
                  <c:v>39088.58446000002</c:v>
                </c:pt>
                <c:pt idx="10">
                  <c:v>39532.831539999992</c:v>
                </c:pt>
                <c:pt idx="11">
                  <c:v>40027.690020000002</c:v>
                </c:pt>
              </c:numCache>
            </c:numRef>
          </c:val>
          <c:extLst>
            <c:ext xmlns:c16="http://schemas.microsoft.com/office/drawing/2014/chart" uri="{C3380CC4-5D6E-409C-BE32-E72D297353CC}">
              <c16:uniqueId val="{00000000-8037-4952-9CEB-05BF976563B4}"/>
            </c:ext>
          </c:extLst>
        </c:ser>
        <c:dLbls>
          <c:showLegendKey val="0"/>
          <c:showVal val="1"/>
          <c:showCatName val="0"/>
          <c:showSerName val="0"/>
          <c:showPercent val="0"/>
          <c:showBubbleSize val="0"/>
        </c:dLbls>
        <c:gapWidth val="219"/>
        <c:overlap val="-27"/>
        <c:axId val="1049740960"/>
        <c:axId val="957865647"/>
      </c:barChart>
      <c:catAx>
        <c:axId val="104974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i-FI"/>
          </a:p>
        </c:txPr>
        <c:crossAx val="957865647"/>
        <c:crosses val="autoZero"/>
        <c:auto val="1"/>
        <c:lblAlgn val="ctr"/>
        <c:lblOffset val="100"/>
        <c:noMultiLvlLbl val="0"/>
      </c:catAx>
      <c:valAx>
        <c:axId val="957865647"/>
        <c:scaling>
          <c:orientation val="minMax"/>
          <c:max val="55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497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b="1">
                <a:latin typeface="Calibri" panose="020F0502020204030204" pitchFamily="34" charset="0"/>
                <a:ea typeface="Calibri" panose="020F0502020204030204" pitchFamily="34" charset="0"/>
                <a:cs typeface="Calibri" panose="020F0502020204030204" pitchFamily="34" charset="0"/>
              </a:rPr>
              <a:t>Henkilöstökulujen osuus toim.tuotoista %</a:t>
            </a:r>
          </a:p>
        </c:rich>
      </c:tx>
      <c:layout>
        <c:manualLayout>
          <c:xMode val="edge"/>
          <c:yMode val="edge"/>
          <c:x val="0.21459428123358634"/>
          <c:y val="3.462303691470029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i-FI"/>
        </a:p>
      </c:txPr>
    </c:title>
    <c:autoTitleDeleted val="0"/>
    <c:plotArea>
      <c:layout/>
      <c:barChart>
        <c:barDir val="col"/>
        <c:grouping val="clustered"/>
        <c:varyColors val="0"/>
        <c:ser>
          <c:idx val="0"/>
          <c:order val="0"/>
          <c:tx>
            <c:strRef>
              <c:f>henkilöstökulut!$A$20</c:f>
              <c:strCache>
                <c:ptCount val="1"/>
                <c:pt idx="0">
                  <c:v>Henkilöstökulujen osuus toim.tuotoista %</c:v>
                </c:pt>
              </c:strCache>
            </c:strRef>
          </c:tx>
          <c:spPr>
            <a:solidFill>
              <a:schemeClr val="tx2">
                <a:lumMod val="50000"/>
                <a:lumOff val="50000"/>
              </a:schemeClr>
            </a:solidFill>
            <a:ln>
              <a:solidFill>
                <a:srgbClr val="0070C0"/>
              </a:solidFill>
            </a:ln>
            <a:effectLst>
              <a:innerShdw blurRad="63500" dist="50800" dir="13500000">
                <a:prstClr val="black">
                  <a:alpha val="50000"/>
                </a:prstClr>
              </a:innerShdw>
            </a:effectLst>
            <a:scene3d>
              <a:camera prst="orthographicFront"/>
              <a:lightRig rig="threePt" dir="t"/>
            </a:scene3d>
            <a:sp3d>
              <a:bevelT w="139700" h="1397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henkilöstökulut!$B$18:$AF$18</c:f>
              <c:strCache>
                <c:ptCount val="12"/>
                <c:pt idx="0">
                  <c:v>TP 2014</c:v>
                </c:pt>
                <c:pt idx="1">
                  <c:v>TP 2015</c:v>
                </c:pt>
                <c:pt idx="2">
                  <c:v>TP 2016</c:v>
                </c:pt>
                <c:pt idx="3">
                  <c:v>TP 2017</c:v>
                </c:pt>
                <c:pt idx="4">
                  <c:v>TP 2018</c:v>
                </c:pt>
                <c:pt idx="5">
                  <c:v>TP 2019</c:v>
                </c:pt>
                <c:pt idx="6">
                  <c:v>TP 2020</c:v>
                </c:pt>
                <c:pt idx="7">
                  <c:v>TP 2021</c:v>
                </c:pt>
                <c:pt idx="8">
                  <c:v>TP 2022</c:v>
                </c:pt>
                <c:pt idx="9">
                  <c:v>TP 2023</c:v>
                </c:pt>
                <c:pt idx="10">
                  <c:v>TAM 2024</c:v>
                </c:pt>
                <c:pt idx="11">
                  <c:v>TA 2025</c:v>
                </c:pt>
              </c:strCache>
            </c:strRef>
          </c:cat>
          <c:val>
            <c:numRef>
              <c:f>henkilöstökulut!$B$20:$AF$20</c:f>
              <c:numCache>
                <c:formatCode>0.0\ %</c:formatCode>
                <c:ptCount val="12"/>
                <c:pt idx="0">
                  <c:v>0.61299999999999999</c:v>
                </c:pt>
                <c:pt idx="1">
                  <c:v>0.56732548350801704</c:v>
                </c:pt>
                <c:pt idx="2">
                  <c:v>0.53465095154915454</c:v>
                </c:pt>
                <c:pt idx="3">
                  <c:v>0.55462907108820991</c:v>
                </c:pt>
                <c:pt idx="4">
                  <c:v>0.53577094061575903</c:v>
                </c:pt>
                <c:pt idx="5">
                  <c:v>0.53971731771653819</c:v>
                </c:pt>
                <c:pt idx="6">
                  <c:v>0.53265961614406865</c:v>
                </c:pt>
                <c:pt idx="7">
                  <c:v>0.5828516291806447</c:v>
                </c:pt>
                <c:pt idx="8">
                  <c:v>0.58949622253381528</c:v>
                </c:pt>
                <c:pt idx="9">
                  <c:v>0.57897361951998594</c:v>
                </c:pt>
                <c:pt idx="10">
                  <c:v>0.56220585556681868</c:v>
                </c:pt>
                <c:pt idx="11">
                  <c:v>0.60582860151569418</c:v>
                </c:pt>
              </c:numCache>
            </c:numRef>
          </c:val>
          <c:extLst>
            <c:ext xmlns:c16="http://schemas.microsoft.com/office/drawing/2014/chart" uri="{C3380CC4-5D6E-409C-BE32-E72D297353CC}">
              <c16:uniqueId val="{00000000-B7C8-493E-BDCB-0335AC89043D}"/>
            </c:ext>
          </c:extLst>
        </c:ser>
        <c:dLbls>
          <c:showLegendKey val="0"/>
          <c:showVal val="1"/>
          <c:showCatName val="0"/>
          <c:showSerName val="0"/>
          <c:showPercent val="0"/>
          <c:showBubbleSize val="0"/>
        </c:dLbls>
        <c:gapWidth val="219"/>
        <c:overlap val="-27"/>
        <c:axId val="1049740960"/>
        <c:axId val="957865647"/>
      </c:barChart>
      <c:catAx>
        <c:axId val="104974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i-FI"/>
          </a:p>
        </c:txPr>
        <c:crossAx val="957865647"/>
        <c:crosses val="autoZero"/>
        <c:auto val="1"/>
        <c:lblAlgn val="ctr"/>
        <c:lblOffset val="100"/>
        <c:noMultiLvlLbl val="0"/>
      </c:catAx>
      <c:valAx>
        <c:axId val="95786564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497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Toiminnon henkilöstökulut </a:t>
            </a:r>
          </a:p>
          <a:p>
            <a:pPr>
              <a:defRPr/>
            </a:pPr>
            <a:r>
              <a:rPr lang="fi-FI"/>
              <a:t>Salpauksen henkilöstökuluista % TA 2025</a:t>
            </a:r>
          </a:p>
        </c:rich>
      </c:tx>
      <c:layout>
        <c:manualLayout>
          <c:xMode val="edge"/>
          <c:yMode val="edge"/>
          <c:x val="0.16124414974443985"/>
          <c:y val="1.65118679050567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spPr>
            <a:solidFill>
              <a:srgbClr val="0E2841">
                <a:lumMod val="50000"/>
                <a:lumOff val="50000"/>
              </a:srgbClr>
            </a:solidFill>
          </c:spPr>
          <c:dPt>
            <c:idx val="0"/>
            <c:bubble3D val="0"/>
            <c:spPr>
              <a:solidFill>
                <a:srgbClr val="E97132"/>
              </a:solidFill>
              <a:ln w="19050">
                <a:solidFill>
                  <a:schemeClr val="lt1"/>
                </a:solidFill>
              </a:ln>
              <a:effectLst/>
            </c:spPr>
            <c:extLst>
              <c:ext xmlns:c16="http://schemas.microsoft.com/office/drawing/2014/chart" uri="{C3380CC4-5D6E-409C-BE32-E72D297353CC}">
                <c16:uniqueId val="{00000001-2E2D-4C26-BB74-C9F5503BD45C}"/>
              </c:ext>
            </c:extLst>
          </c:dPt>
          <c:dPt>
            <c:idx val="1"/>
            <c:bubble3D val="0"/>
            <c:spPr>
              <a:solidFill>
                <a:srgbClr val="0E2841">
                  <a:lumMod val="50000"/>
                  <a:lumOff val="50000"/>
                </a:srgbClr>
              </a:solidFill>
              <a:ln w="19050">
                <a:solidFill>
                  <a:schemeClr val="lt1"/>
                </a:solidFill>
              </a:ln>
              <a:effectLst/>
            </c:spPr>
            <c:extLst>
              <c:ext xmlns:c16="http://schemas.microsoft.com/office/drawing/2014/chart" uri="{C3380CC4-5D6E-409C-BE32-E72D297353CC}">
                <c16:uniqueId val="{00000003-2E2D-4C26-BB74-C9F5503BD45C}"/>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'Toimintojen kustannusosuuksia'!$A$64:$A$65</c:f>
              <c:strCache>
                <c:ptCount val="2"/>
                <c:pt idx="0">
                  <c:v>Opetus ja koulutus</c:v>
                </c:pt>
                <c:pt idx="1">
                  <c:v>Oppilaitospalvelut ja johtamis- ja keh.palvelut</c:v>
                </c:pt>
              </c:strCache>
            </c:strRef>
          </c:cat>
          <c:val>
            <c:numRef>
              <c:f>'Toimintojen kustannusosuuksia'!$K$64:$K$65</c:f>
              <c:numCache>
                <c:formatCode>0.0\ %</c:formatCode>
                <c:ptCount val="2"/>
                <c:pt idx="0">
                  <c:v>0.82283941800146865</c:v>
                </c:pt>
                <c:pt idx="1">
                  <c:v>0.17716058199853124</c:v>
                </c:pt>
              </c:numCache>
            </c:numRef>
          </c:val>
          <c:extLst>
            <c:ext xmlns:c16="http://schemas.microsoft.com/office/drawing/2014/chart" uri="{C3380CC4-5D6E-409C-BE32-E72D297353CC}">
              <c16:uniqueId val="{00000004-2E2D-4C26-BB74-C9F5503BD45C}"/>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solidFill>
        <a:srgbClr val="FFFFFF">
          <a:lumMod val="75000"/>
        </a:srgbClr>
      </a:solidFill>
    </a:ln>
    <a:effectLst/>
  </c:spPr>
  <c:txPr>
    <a:bodyPr/>
    <a:lstStyle/>
    <a:p>
      <a:pPr>
        <a:defRPr/>
      </a:pPr>
      <a:endParaRPr lang="fi-FI"/>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Toiminnon henkilöstökulut </a:t>
            </a:r>
          </a:p>
          <a:p>
            <a:pPr>
              <a:defRPr/>
            </a:pPr>
            <a:r>
              <a:rPr lang="fi-FI"/>
              <a:t>Salpauksen henkilöstökuluista % TA 2024</a:t>
            </a:r>
          </a:p>
        </c:rich>
      </c:tx>
      <c:layout>
        <c:manualLayout>
          <c:xMode val="edge"/>
          <c:yMode val="edge"/>
          <c:x val="0.15719790484704696"/>
          <c:y val="1.69851380042462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256-4642-BE44-B93806404B70}"/>
              </c:ext>
            </c:extLst>
          </c:dPt>
          <c:dPt>
            <c:idx val="1"/>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3-4256-4642-BE44-B93806404B70}"/>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'Toimintojen kustannusosuuksia'!$A$64:$A$65</c:f>
              <c:strCache>
                <c:ptCount val="2"/>
                <c:pt idx="0">
                  <c:v>Opetus ja koulutus</c:v>
                </c:pt>
                <c:pt idx="1">
                  <c:v>Oppilaitospalvelut ja johtamis- ja keh.palvelut</c:v>
                </c:pt>
              </c:strCache>
            </c:strRef>
          </c:cat>
          <c:val>
            <c:numRef>
              <c:f>'Toimintojen kustannusosuuksia'!$H$64:$H$65</c:f>
              <c:numCache>
                <c:formatCode>0.0\ %</c:formatCode>
                <c:ptCount val="2"/>
                <c:pt idx="0">
                  <c:v>0.8224412461734073</c:v>
                </c:pt>
                <c:pt idx="1">
                  <c:v>0.17755875382659275</c:v>
                </c:pt>
              </c:numCache>
            </c:numRef>
          </c:val>
          <c:extLst>
            <c:ext xmlns:c16="http://schemas.microsoft.com/office/drawing/2014/chart" uri="{C3380CC4-5D6E-409C-BE32-E72D297353CC}">
              <c16:uniqueId val="{00000004-4256-4642-BE44-B93806404B70}"/>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solidFill>
        <a:srgbClr val="FFFFFF">
          <a:lumMod val="75000"/>
        </a:srgbClr>
      </a:solidFill>
    </a:ln>
    <a:effectLst/>
  </c:spPr>
  <c:txPr>
    <a:bodyPr/>
    <a:lstStyle/>
    <a:p>
      <a:pPr>
        <a:defRPr/>
      </a:pPr>
      <a:endParaRPr lang="fi-FI"/>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i="0" u="none" strike="noStrike" kern="1200" baseline="0">
                <a:solidFill>
                  <a:sysClr val="windowText" lastClr="000000"/>
                </a:solidFill>
              </a:rPr>
              <a:t>Toimitilakulut €</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stacked"/>
        <c:varyColors val="0"/>
        <c:ser>
          <c:idx val="0"/>
          <c:order val="0"/>
          <c:tx>
            <c:strRef>
              <c:f>toimitilakulut!$A$24</c:f>
              <c:strCache>
                <c:ptCount val="1"/>
                <c:pt idx="0">
                  <c:v>toimintakate, €</c:v>
                </c:pt>
              </c:strCache>
            </c:strRef>
          </c:tx>
          <c:spPr>
            <a:solidFill>
              <a:schemeClr val="tx2">
                <a:lumMod val="75000"/>
                <a:lumOff val="25000"/>
              </a:schemeClr>
            </a:solidFill>
            <a:ln>
              <a:solidFill>
                <a:schemeClr val="accent1">
                  <a:lumMod val="75000"/>
                </a:schemeClr>
              </a:solidFill>
            </a:ln>
            <a:effectLst>
              <a:outerShdw blurRad="57150" dist="19050" dir="5400000" algn="ctr" rotWithShape="0">
                <a:srgbClr val="000000">
                  <a:alpha val="63000"/>
                </a:srgbClr>
              </a:outerShdw>
            </a:effectLst>
            <a:scene3d>
              <a:camera prst="orthographicFront"/>
              <a:lightRig rig="threePt" dir="t"/>
            </a:scene3d>
            <a:sp3d>
              <a:bevelT w="139700" h="139700"/>
            </a:sp3d>
          </c:spPr>
          <c:invertIfNegative val="0"/>
          <c:cat>
            <c:strRef>
              <c:f>toimitilakulut!$B$23:$W$23</c:f>
              <c:strCache>
                <c:ptCount val="8"/>
                <c:pt idx="0">
                  <c:v>TP 2018</c:v>
                </c:pt>
                <c:pt idx="1">
                  <c:v>TP 2019</c:v>
                </c:pt>
                <c:pt idx="2">
                  <c:v>TP 2020</c:v>
                </c:pt>
                <c:pt idx="3">
                  <c:v>TP 2021</c:v>
                </c:pt>
                <c:pt idx="4">
                  <c:v>TP 2022</c:v>
                </c:pt>
                <c:pt idx="5">
                  <c:v>TP 2023</c:v>
                </c:pt>
                <c:pt idx="6">
                  <c:v>TAM 2024</c:v>
                </c:pt>
                <c:pt idx="7">
                  <c:v>TA 2025</c:v>
                </c:pt>
              </c:strCache>
            </c:strRef>
          </c:cat>
          <c:val>
            <c:numRef>
              <c:f>toimitilakulut!$B$24:$W$24</c:f>
              <c:numCache>
                <c:formatCode>#\ ##0\ </c:formatCode>
                <c:ptCount val="8"/>
                <c:pt idx="0">
                  <c:v>6750277.5799999954</c:v>
                </c:pt>
                <c:pt idx="1">
                  <c:v>7956013.019999994</c:v>
                </c:pt>
                <c:pt idx="2">
                  <c:v>6308065.3900000053</c:v>
                </c:pt>
                <c:pt idx="3">
                  <c:v>6505092.4299999988</c:v>
                </c:pt>
                <c:pt idx="4">
                  <c:v>6169374.919999999</c:v>
                </c:pt>
                <c:pt idx="5">
                  <c:v>7372907.1700000009</c:v>
                </c:pt>
                <c:pt idx="6">
                  <c:v>7796225.75</c:v>
                </c:pt>
                <c:pt idx="7">
                  <c:v>7982088.5900000008</c:v>
                </c:pt>
              </c:numCache>
            </c:numRef>
          </c:val>
          <c:extLst>
            <c:ext xmlns:c16="http://schemas.microsoft.com/office/drawing/2014/chart" uri="{C3380CC4-5D6E-409C-BE32-E72D297353CC}">
              <c16:uniqueId val="{00000000-4CD2-45E9-93C4-522711BE293D}"/>
            </c:ext>
          </c:extLst>
        </c:ser>
        <c:ser>
          <c:idx val="1"/>
          <c:order val="1"/>
          <c:tx>
            <c:strRef>
              <c:f>toimitilakulut!$A$25</c:f>
              <c:strCache>
                <c:ptCount val="1"/>
                <c:pt idx="0">
                  <c:v>summ -poistot</c:v>
                </c:pt>
              </c:strCache>
            </c:strRef>
          </c:tx>
          <c:spPr>
            <a:solidFill>
              <a:schemeClr val="tx2">
                <a:lumMod val="50000"/>
                <a:lumOff val="50000"/>
              </a:schemeClr>
            </a:solidFill>
            <a:ln>
              <a:solidFill>
                <a:schemeClr val="accent1">
                  <a:lumMod val="75000"/>
                </a:schemeClr>
              </a:solidFill>
            </a:ln>
            <a:effectLst>
              <a:outerShdw blurRad="50800" dist="38100" dir="2700000" algn="tl" rotWithShape="0">
                <a:prstClr val="black">
                  <a:alpha val="40000"/>
                </a:prstClr>
              </a:outerShdw>
            </a:effectLst>
            <a:scene3d>
              <a:camera prst="orthographicFront"/>
              <a:lightRig rig="threePt" dir="t"/>
            </a:scene3d>
            <a:sp3d>
              <a:bevelT w="139700" h="139700"/>
            </a:sp3d>
          </c:spPr>
          <c:invertIfNegative val="0"/>
          <c:dPt>
            <c:idx val="0"/>
            <c:invertIfNegative val="0"/>
            <c:bubble3D val="0"/>
            <c:spPr>
              <a:solidFill>
                <a:schemeClr val="tx2">
                  <a:lumMod val="50000"/>
                  <a:lumOff val="50000"/>
                </a:schemeClr>
              </a:solidFill>
              <a:ln>
                <a:solidFill>
                  <a:schemeClr val="accent1">
                    <a:lumMod val="75000"/>
                  </a:schemeClr>
                </a:solidFill>
              </a:ln>
              <a:effectLst>
                <a:innerShdw blurRad="63500" dist="50800" dir="13500000">
                  <a:prstClr val="black">
                    <a:alpha val="50000"/>
                  </a:prstClr>
                </a:innerShdw>
              </a:effectLst>
              <a:scene3d>
                <a:camera prst="orthographicFront"/>
                <a:lightRig rig="threePt" dir="t"/>
              </a:scene3d>
              <a:sp3d>
                <a:bevelT w="139700" h="139700"/>
              </a:sp3d>
            </c:spPr>
            <c:extLst>
              <c:ext xmlns:c16="http://schemas.microsoft.com/office/drawing/2014/chart" uri="{C3380CC4-5D6E-409C-BE32-E72D297353CC}">
                <c16:uniqueId val="{00000002-4CD2-45E9-93C4-522711BE293D}"/>
              </c:ext>
            </c:extLst>
          </c:dPt>
          <c:cat>
            <c:strRef>
              <c:f>toimitilakulut!$B$23:$W$23</c:f>
              <c:strCache>
                <c:ptCount val="8"/>
                <c:pt idx="0">
                  <c:v>TP 2018</c:v>
                </c:pt>
                <c:pt idx="1">
                  <c:v>TP 2019</c:v>
                </c:pt>
                <c:pt idx="2">
                  <c:v>TP 2020</c:v>
                </c:pt>
                <c:pt idx="3">
                  <c:v>TP 2021</c:v>
                </c:pt>
                <c:pt idx="4">
                  <c:v>TP 2022</c:v>
                </c:pt>
                <c:pt idx="5">
                  <c:v>TP 2023</c:v>
                </c:pt>
                <c:pt idx="6">
                  <c:v>TAM 2024</c:v>
                </c:pt>
                <c:pt idx="7">
                  <c:v>TA 2025</c:v>
                </c:pt>
              </c:strCache>
            </c:strRef>
          </c:cat>
          <c:val>
            <c:numRef>
              <c:f>toimitilakulut!$B$25:$W$25</c:f>
              <c:numCache>
                <c:formatCode>#\ ##0\ </c:formatCode>
                <c:ptCount val="8"/>
                <c:pt idx="0">
                  <c:v>7185595.6200000057</c:v>
                </c:pt>
                <c:pt idx="1">
                  <c:v>5494510.160000002</c:v>
                </c:pt>
                <c:pt idx="2">
                  <c:v>6531659.9700000025</c:v>
                </c:pt>
                <c:pt idx="3">
                  <c:v>5746005.0800000001</c:v>
                </c:pt>
                <c:pt idx="4">
                  <c:v>5920190.0500000007</c:v>
                </c:pt>
                <c:pt idx="5">
                  <c:v>6004909.6399999969</c:v>
                </c:pt>
                <c:pt idx="6">
                  <c:v>6054450</c:v>
                </c:pt>
                <c:pt idx="7">
                  <c:v>5881200</c:v>
                </c:pt>
              </c:numCache>
            </c:numRef>
          </c:val>
          <c:extLst>
            <c:ext xmlns:c16="http://schemas.microsoft.com/office/drawing/2014/chart" uri="{C3380CC4-5D6E-409C-BE32-E72D297353CC}">
              <c16:uniqueId val="{00000003-4CD2-45E9-93C4-522711BE293D}"/>
            </c:ext>
          </c:extLst>
        </c:ser>
        <c:dLbls>
          <c:showLegendKey val="0"/>
          <c:showVal val="0"/>
          <c:showCatName val="0"/>
          <c:showSerName val="0"/>
          <c:showPercent val="0"/>
          <c:showBubbleSize val="0"/>
        </c:dLbls>
        <c:gapWidth val="95"/>
        <c:overlap val="100"/>
        <c:axId val="426006064"/>
        <c:axId val="1059700864"/>
        <c:extLst>
          <c:ext xmlns:c15="http://schemas.microsoft.com/office/drawing/2012/chart" uri="{02D57815-91ED-43cb-92C2-25804820EDAC}">
            <c15:filteredBarSeries>
              <c15:ser>
                <c:idx val="2"/>
                <c:order val="2"/>
                <c:tx>
                  <c:strRef>
                    <c:extLst>
                      <c:ext uri="{02D57815-91ED-43cb-92C2-25804820EDAC}">
                        <c15:formulaRef>
                          <c15:sqref>toimitilakulut!$A$26</c15:sqref>
                        </c15:formulaRef>
                      </c:ext>
                    </c:extLst>
                    <c:strCache>
                      <c:ptCount val="1"/>
                      <c:pt idx="0">
                        <c:v>%</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toimitilakulut!$B$23:$W$23</c15:sqref>
                        </c15:formulaRef>
                      </c:ext>
                    </c:extLst>
                    <c:strCache>
                      <c:ptCount val="8"/>
                      <c:pt idx="0">
                        <c:v>TP 2018</c:v>
                      </c:pt>
                      <c:pt idx="1">
                        <c:v>TP 2019</c:v>
                      </c:pt>
                      <c:pt idx="2">
                        <c:v>TP 2020</c:v>
                      </c:pt>
                      <c:pt idx="3">
                        <c:v>TP 2021</c:v>
                      </c:pt>
                      <c:pt idx="4">
                        <c:v>TP 2022</c:v>
                      </c:pt>
                      <c:pt idx="5">
                        <c:v>TP 2023</c:v>
                      </c:pt>
                      <c:pt idx="6">
                        <c:v>TAM 2024</c:v>
                      </c:pt>
                      <c:pt idx="7">
                        <c:v>TA 2025</c:v>
                      </c:pt>
                    </c:strCache>
                  </c:strRef>
                </c:cat>
                <c:val>
                  <c:numRef>
                    <c:extLst>
                      <c:ext uri="{02D57815-91ED-43cb-92C2-25804820EDAC}">
                        <c15:formulaRef>
                          <c15:sqref>toimitilakulut!$B$26:$N$26</c15:sqref>
                        </c15:formulaRef>
                      </c:ext>
                    </c:extLst>
                    <c:numCache>
                      <c:formatCode>0.0\ %</c:formatCode>
                      <c:ptCount val="4"/>
                      <c:pt idx="0">
                        <c:v>0.22577214814484314</c:v>
                      </c:pt>
                      <c:pt idx="1">
                        <c:v>0.21415648244911717</c:v>
                      </c:pt>
                      <c:pt idx="2">
                        <c:v>0.19456424716831083</c:v>
                      </c:pt>
                      <c:pt idx="3">
                        <c:v>0.1879500675718071</c:v>
                      </c:pt>
                    </c:numCache>
                  </c:numRef>
                </c:val>
                <c:extLst>
                  <c:ext xmlns:c16="http://schemas.microsoft.com/office/drawing/2014/chart" uri="{C3380CC4-5D6E-409C-BE32-E72D297353CC}">
                    <c16:uniqueId val="{00000004-4CD2-45E9-93C4-522711BE293D}"/>
                  </c:ext>
                </c:extLst>
              </c15:ser>
            </c15:filteredBarSeries>
          </c:ext>
        </c:extLst>
      </c:barChart>
      <c:catAx>
        <c:axId val="426006064"/>
        <c:scaling>
          <c:orientation val="minMax"/>
        </c:scaling>
        <c:delete val="0"/>
        <c:axPos val="b"/>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59700864"/>
        <c:crosses val="autoZero"/>
        <c:auto val="1"/>
        <c:lblAlgn val="ctr"/>
        <c:lblOffset val="100"/>
        <c:noMultiLvlLbl val="0"/>
      </c:catAx>
      <c:valAx>
        <c:axId val="1059700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260060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fi-FI"/>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65000"/>
                    <a:lumOff val="35000"/>
                  </a:sysClr>
                </a:solidFill>
                <a:latin typeface="+mn-lt"/>
                <a:ea typeface="+mn-ea"/>
                <a:cs typeface="+mn-cs"/>
              </a:defRPr>
            </a:pPr>
            <a:r>
              <a:rPr lang="en-US" sz="1400" b="1" i="0" u="none" strike="noStrike" kern="1200" baseline="0">
                <a:solidFill>
                  <a:sysClr val="windowText" lastClr="000000"/>
                </a:solidFill>
              </a:rPr>
              <a:t>Toimitilakulujen osuus toim.tuotoista %</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65000"/>
                  <a:lumOff val="35000"/>
                </a:sysClr>
              </a:solidFill>
              <a:latin typeface="+mn-lt"/>
              <a:ea typeface="+mn-ea"/>
              <a:cs typeface="+mn-cs"/>
            </a:defRPr>
          </a:pPr>
          <a:endParaRPr lang="fi-FI"/>
        </a:p>
      </c:txPr>
    </c:title>
    <c:autoTitleDeleted val="0"/>
    <c:plotArea>
      <c:layout/>
      <c:barChart>
        <c:barDir val="col"/>
        <c:grouping val="stacked"/>
        <c:varyColors val="0"/>
        <c:ser>
          <c:idx val="0"/>
          <c:order val="0"/>
          <c:tx>
            <c:strRef>
              <c:f>toimitilakulut!$A$26</c:f>
              <c:strCache>
                <c:ptCount val="1"/>
                <c:pt idx="0">
                  <c:v>%</c:v>
                </c:pt>
              </c:strCache>
            </c:strRef>
          </c:tx>
          <c:spPr>
            <a:solidFill>
              <a:schemeClr val="tx2">
                <a:lumMod val="75000"/>
                <a:lumOff val="25000"/>
              </a:schemeClr>
            </a:solidFill>
            <a:ln>
              <a:solidFill>
                <a:schemeClr val="tx2">
                  <a:lumMod val="50000"/>
                  <a:lumOff val="50000"/>
                </a:schemeClr>
              </a:solidFill>
            </a:ln>
            <a:effectLst>
              <a:outerShdw blurRad="57150" dist="19050" dir="5400000" algn="ctr" rotWithShape="0">
                <a:srgbClr val="000000">
                  <a:alpha val="63000"/>
                </a:srgbClr>
              </a:outerShdw>
            </a:effectLst>
            <a:scene3d>
              <a:camera prst="orthographicFront"/>
              <a:lightRig rig="threePt" dir="t"/>
            </a:scene3d>
            <a:sp3d>
              <a:bevelT w="139700" h="139700"/>
            </a:sp3d>
          </c:spPr>
          <c:invertIfNegative val="0"/>
          <c:dLbls>
            <c:dLbl>
              <c:idx val="0"/>
              <c:layout>
                <c:manualLayout>
                  <c:x val="0"/>
                  <c:y val="-0.378554333396494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54-49D7-B3C1-30334F00F809}"/>
                </c:ext>
              </c:extLst>
            </c:dLbl>
            <c:dLbl>
              <c:idx val="1"/>
              <c:layout>
                <c:manualLayout>
                  <c:x val="0"/>
                  <c:y val="-0.373847375899861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54-49D7-B3C1-30334F00F809}"/>
                </c:ext>
              </c:extLst>
            </c:dLbl>
            <c:dLbl>
              <c:idx val="2"/>
              <c:layout>
                <c:manualLayout>
                  <c:x val="-4.1844511246365527E-17"/>
                  <c:y val="-0.327672430773142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54-49D7-B3C1-30334F00F809}"/>
                </c:ext>
              </c:extLst>
            </c:dLbl>
            <c:dLbl>
              <c:idx val="3"/>
              <c:layout>
                <c:manualLayout>
                  <c:x val="0"/>
                  <c:y val="-0.315684415013149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54-49D7-B3C1-30334F00F809}"/>
                </c:ext>
              </c:extLst>
            </c:dLbl>
            <c:dLbl>
              <c:idx val="4"/>
              <c:layout>
                <c:manualLayout>
                  <c:x val="0"/>
                  <c:y val="-0.31461825628724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54-49D7-B3C1-30334F00F809}"/>
                </c:ext>
              </c:extLst>
            </c:dLbl>
            <c:dLbl>
              <c:idx val="5"/>
              <c:layout>
                <c:manualLayout>
                  <c:x val="2.2824542529670169E-3"/>
                  <c:y val="-0.338949671960608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54-49D7-B3C1-30334F00F809}"/>
                </c:ext>
              </c:extLst>
            </c:dLbl>
            <c:dLbl>
              <c:idx val="6"/>
              <c:layout>
                <c:manualLayout>
                  <c:x val="0"/>
                  <c:y val="-0.334953631308777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54-49D7-B3C1-30334F00F809}"/>
                </c:ext>
              </c:extLst>
            </c:dLbl>
            <c:dLbl>
              <c:idx val="7"/>
              <c:layout>
                <c:manualLayout>
                  <c:x val="-1.6737804498546211E-16"/>
                  <c:y val="-0.358929588559742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54-49D7-B3C1-30334F00F80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toimitilakulut!$B$23:$W$23</c:f>
              <c:strCache>
                <c:ptCount val="8"/>
                <c:pt idx="0">
                  <c:v>TP 2018</c:v>
                </c:pt>
                <c:pt idx="1">
                  <c:v>TP 2019</c:v>
                </c:pt>
                <c:pt idx="2">
                  <c:v>TP 2020</c:v>
                </c:pt>
                <c:pt idx="3">
                  <c:v>TP 2021</c:v>
                </c:pt>
                <c:pt idx="4">
                  <c:v>TP 2022</c:v>
                </c:pt>
                <c:pt idx="5">
                  <c:v>TP 2023</c:v>
                </c:pt>
                <c:pt idx="6">
                  <c:v>TAM 2024</c:v>
                </c:pt>
                <c:pt idx="7">
                  <c:v>TA 2025</c:v>
                </c:pt>
              </c:strCache>
            </c:strRef>
          </c:cat>
          <c:val>
            <c:numRef>
              <c:f>toimitilakulut!$B$26:$W$26</c:f>
              <c:numCache>
                <c:formatCode>0.0\ %</c:formatCode>
                <c:ptCount val="8"/>
                <c:pt idx="0">
                  <c:v>0.22577214814484314</c:v>
                </c:pt>
                <c:pt idx="1">
                  <c:v>0.21415648244911717</c:v>
                </c:pt>
                <c:pt idx="2">
                  <c:v>0.19456424716831083</c:v>
                </c:pt>
                <c:pt idx="3">
                  <c:v>0.1879500675718071</c:v>
                </c:pt>
                <c:pt idx="4">
                  <c:v>0.18326211066290543</c:v>
                </c:pt>
                <c:pt idx="5">
                  <c:v>0.1981500002305536</c:v>
                </c:pt>
                <c:pt idx="6">
                  <c:v>0.19697377361721202</c:v>
                </c:pt>
                <c:pt idx="7">
                  <c:v>0.20982416758728012</c:v>
                </c:pt>
              </c:numCache>
            </c:numRef>
          </c:val>
          <c:extLst>
            <c:ext xmlns:c16="http://schemas.microsoft.com/office/drawing/2014/chart" uri="{C3380CC4-5D6E-409C-BE32-E72D297353CC}">
              <c16:uniqueId val="{00000008-1554-49D7-B3C1-30334F00F809}"/>
            </c:ext>
          </c:extLst>
        </c:ser>
        <c:dLbls>
          <c:showLegendKey val="0"/>
          <c:showVal val="0"/>
          <c:showCatName val="0"/>
          <c:showSerName val="0"/>
          <c:showPercent val="0"/>
          <c:showBubbleSize val="0"/>
        </c:dLbls>
        <c:gapWidth val="90"/>
        <c:overlap val="100"/>
        <c:axId val="426006064"/>
        <c:axId val="1059700864"/>
        <c:extLst/>
      </c:barChart>
      <c:catAx>
        <c:axId val="426006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59700864"/>
        <c:crosses val="autoZero"/>
        <c:auto val="0"/>
        <c:lblAlgn val="ctr"/>
        <c:lblOffset val="100"/>
        <c:noMultiLvlLbl val="0"/>
      </c:catAx>
      <c:valAx>
        <c:axId val="1059700864"/>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26006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0.62637</cdr:x>
      <cdr:y>0.29643</cdr:y>
    </cdr:from>
    <cdr:to>
      <cdr:x>0.95125</cdr:x>
      <cdr:y>0.90142</cdr:y>
    </cdr:to>
    <cdr:sp macro="" textlink="">
      <cdr:nvSpPr>
        <cdr:cNvPr id="2" name="Suorakulmio 1">
          <a:extLst xmlns:a="http://schemas.openxmlformats.org/drawingml/2006/main">
            <a:ext uri="{FF2B5EF4-FFF2-40B4-BE49-F238E27FC236}">
              <a16:creationId xmlns:a16="http://schemas.microsoft.com/office/drawing/2014/main" id="{B1EEDF64-A28A-A1A1-B9CA-820406B3E032}"/>
            </a:ext>
          </a:extLst>
        </cdr:cNvPr>
        <cdr:cNvSpPr/>
      </cdr:nvSpPr>
      <cdr:spPr>
        <a:xfrm xmlns:a="http://schemas.openxmlformats.org/drawingml/2006/main">
          <a:off x="3150137" y="814479"/>
          <a:ext cx="1633903" cy="1662269"/>
        </a:xfrm>
        <a:prstGeom xmlns:a="http://schemas.openxmlformats.org/drawingml/2006/main" prst="rect">
          <a:avLst/>
        </a:prstGeom>
        <a:noFill xmlns:a="http://schemas.openxmlformats.org/drawingml/2006/main"/>
        <a:ln xmlns:a="http://schemas.openxmlformats.org/drawingml/2006/main">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i-FI"/>
        </a:p>
      </cdr:txBody>
    </cdr:sp>
  </cdr:relSizeAnchor>
  <cdr:relSizeAnchor xmlns:cdr="http://schemas.openxmlformats.org/drawingml/2006/chartDrawing">
    <cdr:from>
      <cdr:x>0.62946</cdr:x>
      <cdr:y>0.28079</cdr:y>
    </cdr:from>
    <cdr:to>
      <cdr:x>0.95321</cdr:x>
      <cdr:y>0.38224</cdr:y>
    </cdr:to>
    <cdr:sp macro="" textlink="">
      <cdr:nvSpPr>
        <cdr:cNvPr id="3" name="Tekstiruutu 2">
          <a:extLst xmlns:a="http://schemas.openxmlformats.org/drawingml/2006/main">
            <a:ext uri="{FF2B5EF4-FFF2-40B4-BE49-F238E27FC236}">
              <a16:creationId xmlns:a16="http://schemas.microsoft.com/office/drawing/2014/main" id="{DDDED76B-E2F4-6C97-A5AE-AE3FA9B59D02}"/>
            </a:ext>
          </a:extLst>
        </cdr:cNvPr>
        <cdr:cNvSpPr txBox="1"/>
      </cdr:nvSpPr>
      <cdr:spPr>
        <a:xfrm xmlns:a="http://schemas.openxmlformats.org/drawingml/2006/main">
          <a:off x="3165679" y="771497"/>
          <a:ext cx="1628203" cy="2787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400" b="1">
              <a:solidFill>
                <a:schemeClr val="accent2"/>
              </a:solidFill>
            </a:rPr>
            <a:t>Kausi</a:t>
          </a:r>
          <a:r>
            <a:rPr lang="fi-FI" sz="1400" b="1" baseline="0">
              <a:solidFill>
                <a:schemeClr val="accent2"/>
              </a:solidFill>
            </a:rPr>
            <a:t> 2023-2027</a:t>
          </a:r>
          <a:endParaRPr lang="fi-FI" sz="1400" b="1">
            <a:solidFill>
              <a:schemeClr val="accent2"/>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1"/>
            <a:ext cx="2945659" cy="500843"/>
          </a:xfrm>
          <a:prstGeom prst="rect">
            <a:avLst/>
          </a:prstGeom>
        </p:spPr>
        <p:txBody>
          <a:bodyPr vert="horz" lIns="96661" tIns="48331" rIns="96661" bIns="48331" rtlCol="0"/>
          <a:lstStyle>
            <a:lvl1pPr algn="l">
              <a:defRPr sz="1300"/>
            </a:lvl1pPr>
          </a:lstStyle>
          <a:p>
            <a:endParaRPr lang="fi-FI"/>
          </a:p>
        </p:txBody>
      </p:sp>
      <p:sp>
        <p:nvSpPr>
          <p:cNvPr id="3" name="Päivämäärän paikkamerkki 2"/>
          <p:cNvSpPr>
            <a:spLocks noGrp="1"/>
          </p:cNvSpPr>
          <p:nvPr>
            <p:ph type="dt" idx="1"/>
          </p:nvPr>
        </p:nvSpPr>
        <p:spPr>
          <a:xfrm>
            <a:off x="3850443" y="1"/>
            <a:ext cx="2945659" cy="500843"/>
          </a:xfrm>
          <a:prstGeom prst="rect">
            <a:avLst/>
          </a:prstGeom>
        </p:spPr>
        <p:txBody>
          <a:bodyPr vert="horz" lIns="96661" tIns="48331" rIns="96661" bIns="48331" rtlCol="0"/>
          <a:lstStyle>
            <a:lvl1pPr algn="r">
              <a:defRPr sz="1300"/>
            </a:lvl1pPr>
          </a:lstStyle>
          <a:p>
            <a:fld id="{5095485C-7322-43C1-843C-F00752BD8BF4}" type="datetimeFigureOut">
              <a:rPr lang="fi-FI" smtClean="0"/>
              <a:t>18.11.2024</a:t>
            </a:fld>
            <a:endParaRPr lang="fi-FI"/>
          </a:p>
        </p:txBody>
      </p:sp>
      <p:sp>
        <p:nvSpPr>
          <p:cNvPr id="4" name="Dian kuvan paikkamerkki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6661" tIns="48331" rIns="96661" bIns="48331" rtlCol="0" anchor="ctr"/>
          <a:lstStyle/>
          <a:p>
            <a:endParaRPr lang="fi-FI"/>
          </a:p>
        </p:txBody>
      </p:sp>
      <p:sp>
        <p:nvSpPr>
          <p:cNvPr id="5" name="Huomautusten paikkamerkki 4"/>
          <p:cNvSpPr>
            <a:spLocks noGrp="1"/>
          </p:cNvSpPr>
          <p:nvPr>
            <p:ph type="body" sz="quarter" idx="3"/>
          </p:nvPr>
        </p:nvSpPr>
        <p:spPr>
          <a:xfrm>
            <a:off x="679768" y="4803934"/>
            <a:ext cx="5438140" cy="3930492"/>
          </a:xfrm>
          <a:prstGeom prst="rect">
            <a:avLst/>
          </a:prstGeom>
        </p:spPr>
        <p:txBody>
          <a:bodyPr vert="horz" lIns="96661" tIns="48331" rIns="96661" bIns="48331"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81358"/>
            <a:ext cx="2945659" cy="500842"/>
          </a:xfrm>
          <a:prstGeom prst="rect">
            <a:avLst/>
          </a:prstGeom>
        </p:spPr>
        <p:txBody>
          <a:bodyPr vert="horz" lIns="96661" tIns="48331" rIns="96661" bIns="48331" rtlCol="0" anchor="b"/>
          <a:lstStyle>
            <a:lvl1pPr algn="l">
              <a:defRPr sz="1300"/>
            </a:lvl1pPr>
          </a:lstStyle>
          <a:p>
            <a:endParaRPr lang="fi-FI"/>
          </a:p>
        </p:txBody>
      </p:sp>
      <p:sp>
        <p:nvSpPr>
          <p:cNvPr id="7" name="Dian numeron paikkamerkki 6"/>
          <p:cNvSpPr>
            <a:spLocks noGrp="1"/>
          </p:cNvSpPr>
          <p:nvPr>
            <p:ph type="sldNum" sz="quarter" idx="5"/>
          </p:nvPr>
        </p:nvSpPr>
        <p:spPr>
          <a:xfrm>
            <a:off x="3850443" y="9481358"/>
            <a:ext cx="2945659" cy="500842"/>
          </a:xfrm>
          <a:prstGeom prst="rect">
            <a:avLst/>
          </a:prstGeom>
        </p:spPr>
        <p:txBody>
          <a:bodyPr vert="horz" lIns="96661" tIns="48331" rIns="96661" bIns="48331" rtlCol="0" anchor="b"/>
          <a:lstStyle>
            <a:lvl1pPr algn="r">
              <a:defRPr sz="1300"/>
            </a:lvl1pPr>
          </a:lstStyle>
          <a:p>
            <a:fld id="{BFB86BC6-48E7-471C-BC40-BB3572BAB409}" type="slidenum">
              <a:rPr lang="fi-FI" smtClean="0"/>
              <a:t>‹#›</a:t>
            </a:fld>
            <a:endParaRPr lang="fi-FI"/>
          </a:p>
        </p:txBody>
      </p:sp>
    </p:spTree>
    <p:extLst>
      <p:ext uri="{BB962C8B-B14F-4D97-AF65-F5344CB8AC3E}">
        <p14:creationId xmlns:p14="http://schemas.microsoft.com/office/powerpoint/2010/main" val="2428059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BFB86BC6-48E7-471C-BC40-BB3572BAB409}" type="slidenum">
              <a:rPr lang="fi-FI" smtClean="0"/>
              <a:t>1</a:t>
            </a:fld>
            <a:endParaRPr lang="fi-FI"/>
          </a:p>
        </p:txBody>
      </p:sp>
    </p:spTree>
    <p:extLst>
      <p:ext uri="{BB962C8B-B14F-4D97-AF65-F5344CB8AC3E}">
        <p14:creationId xmlns:p14="http://schemas.microsoft.com/office/powerpoint/2010/main" val="279616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9994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Päijät-Hämeessä päättötodistuksen saaneet peruskoululaiset sijoittuivat v. 2023 lähes puoliksi ammatillisen koulutuksen (938 hlöä) sekä lukiokoulutuksen (1083 hlöä) kesken. Lukuihin sisältyvät sekä Päijät-Hämeeseen, että muualle sijoittuneet opiskelijat. </a:t>
            </a:r>
          </a:p>
          <a:p>
            <a:pPr marL="9994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Ammatilliseen koulutukseen sijoittuneissa on hienoista nousua edelliseen vuoteen verrattuna. </a:t>
            </a:r>
          </a:p>
          <a:p>
            <a:pPr marL="9994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Tutkintokoulutukseen valmistavaan (TUVA) koulutuksen hakeutuneiden määrä pysyi peruskoulusta suoraan siirtyvien osalta miltei edellisen vuoden tasossa. TUVAAN sijoittui 110 hlöä ja muuhun koulutukseen esim. kansanopistot 3 hlöä. </a:t>
            </a:r>
          </a:p>
          <a:p>
            <a:pPr marL="9994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Ilman opiskelupaikkaa olevia oli tilannepäivänä 31.8.2023 yhteensä 11 henkilöä, mikä on n. puolet edellistä vuotta pienempi määrä (21 hlöä). </a:t>
            </a:r>
          </a:p>
          <a:p>
            <a:pPr marL="99949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Määrällisesti tarkasteltuna kaikille peruskoulun päättäville koulunkäyntikuntoisille hakijoille on Päijät-Hämeessä tarjolla toisen asteen opiskelupaikka.</a:t>
            </a:r>
          </a:p>
          <a:p>
            <a:pPr marL="82804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 </a:t>
            </a:r>
          </a:p>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9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58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E7A9-249C-0A09-C41C-33E25A82CAA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7C030-A1A8-A762-9190-0F3E9291DC2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E5FFC8C-980B-7C85-653D-5AE9275AFCAA}"/>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1C9E3753-B580-4325-B46D-E191D07AA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25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35</a:t>
            </a:fld>
            <a:endParaRPr lang="fi-FI"/>
          </a:p>
        </p:txBody>
      </p:sp>
    </p:spTree>
    <p:extLst>
      <p:ext uri="{BB962C8B-B14F-4D97-AF65-F5344CB8AC3E}">
        <p14:creationId xmlns:p14="http://schemas.microsoft.com/office/powerpoint/2010/main" val="1448883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36</a:t>
            </a:fld>
            <a:endParaRPr lang="fi-FI"/>
          </a:p>
        </p:txBody>
      </p:sp>
    </p:spTree>
    <p:extLst>
      <p:ext uri="{BB962C8B-B14F-4D97-AF65-F5344CB8AC3E}">
        <p14:creationId xmlns:p14="http://schemas.microsoft.com/office/powerpoint/2010/main" val="427953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38</a:t>
            </a:fld>
            <a:endParaRPr lang="fi-FI"/>
          </a:p>
        </p:txBody>
      </p:sp>
    </p:spTree>
    <p:extLst>
      <p:ext uri="{BB962C8B-B14F-4D97-AF65-F5344CB8AC3E}">
        <p14:creationId xmlns:p14="http://schemas.microsoft.com/office/powerpoint/2010/main" val="15204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94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4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defTabSz="966612">
              <a:defRPr/>
            </a:pPr>
            <a:fld id="{BFB86BC6-48E7-471C-BC40-BB3572BAB409}" type="slidenum">
              <a:rPr lang="fi-FI">
                <a:solidFill>
                  <a:prstClr val="black"/>
                </a:solidFill>
                <a:latin typeface="Calibri" panose="020F0502020204030204"/>
              </a:rPr>
              <a:pPr defTabSz="966612">
                <a:defRPr/>
              </a:pPr>
              <a:t>2</a:t>
            </a:fld>
            <a:endParaRPr lang="fi-FI">
              <a:solidFill>
                <a:prstClr val="black"/>
              </a:solidFill>
              <a:latin typeface="Calibri" panose="020F0502020204030204"/>
            </a:endParaRPr>
          </a:p>
        </p:txBody>
      </p:sp>
    </p:spTree>
    <p:extLst>
      <p:ext uri="{BB962C8B-B14F-4D97-AF65-F5344CB8AC3E}">
        <p14:creationId xmlns:p14="http://schemas.microsoft.com/office/powerpoint/2010/main" val="228171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340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8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44</a:t>
            </a:fld>
            <a:endParaRPr lang="fi-FI"/>
          </a:p>
        </p:txBody>
      </p:sp>
    </p:spTree>
    <p:extLst>
      <p:ext uri="{BB962C8B-B14F-4D97-AF65-F5344CB8AC3E}">
        <p14:creationId xmlns:p14="http://schemas.microsoft.com/office/powerpoint/2010/main" val="2226528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45</a:t>
            </a:fld>
            <a:endParaRPr lang="fi-FI"/>
          </a:p>
        </p:txBody>
      </p:sp>
    </p:spTree>
    <p:extLst>
      <p:ext uri="{BB962C8B-B14F-4D97-AF65-F5344CB8AC3E}">
        <p14:creationId xmlns:p14="http://schemas.microsoft.com/office/powerpoint/2010/main" val="23067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4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47</a:t>
            </a:fld>
            <a:endParaRPr lang="fi-FI"/>
          </a:p>
        </p:txBody>
      </p:sp>
    </p:spTree>
    <p:extLst>
      <p:ext uri="{BB962C8B-B14F-4D97-AF65-F5344CB8AC3E}">
        <p14:creationId xmlns:p14="http://schemas.microsoft.com/office/powerpoint/2010/main" val="237910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30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defTabSz="966612">
              <a:defRPr/>
            </a:pPr>
            <a:fld id="{BFB86BC6-48E7-471C-BC40-BB3572BAB409}" type="slidenum">
              <a:rPr lang="fi-FI">
                <a:solidFill>
                  <a:prstClr val="black"/>
                </a:solidFill>
                <a:latin typeface="Calibri" panose="020F0502020204030204"/>
              </a:rPr>
              <a:pPr defTabSz="966612">
                <a:defRPr/>
              </a:pPr>
              <a:t>6</a:t>
            </a:fld>
            <a:endParaRPr lang="fi-FI">
              <a:solidFill>
                <a:prstClr val="black"/>
              </a:solidFill>
              <a:latin typeface="Calibri" panose="020F0502020204030204"/>
            </a:endParaRPr>
          </a:p>
        </p:txBody>
      </p:sp>
    </p:spTree>
    <p:extLst>
      <p:ext uri="{BB962C8B-B14F-4D97-AF65-F5344CB8AC3E}">
        <p14:creationId xmlns:p14="http://schemas.microsoft.com/office/powerpoint/2010/main" val="240080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4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70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65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86BC6-48E7-471C-BC40-BB3572BAB409}"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3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FB86BC6-48E7-471C-BC40-BB3572BAB409}" type="slidenum">
              <a:rPr lang="fi-FI" smtClean="0"/>
              <a:t>13</a:t>
            </a:fld>
            <a:endParaRPr lang="fi-FI"/>
          </a:p>
        </p:txBody>
      </p:sp>
    </p:spTree>
    <p:extLst>
      <p:ext uri="{BB962C8B-B14F-4D97-AF65-F5344CB8AC3E}">
        <p14:creationId xmlns:p14="http://schemas.microsoft.com/office/powerpoint/2010/main" val="2481265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a:solidFill>
                  <a:srgbClr val="E84E0F"/>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pic>
        <p:nvPicPr>
          <p:cNvPr id="10" name="Kuva 9" descr="Kuva, joka sisältää kohteen merkki, kello, piirtäminen&#10;&#10;Kuvaus luotu automaattisesti">
            <a:extLst>
              <a:ext uri="{FF2B5EF4-FFF2-40B4-BE49-F238E27FC236}">
                <a16:creationId xmlns:a16="http://schemas.microsoft.com/office/drawing/2014/main" id="{089F6BAD-6117-764A-A3FE-CAF45194E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7"/>
            <a:ext cx="2519256" cy="357403"/>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sp>
        <p:nvSpPr>
          <p:cNvPr id="9" name="Dian numeron paikkamerkki 5"/>
          <p:cNvSpPr>
            <a:spLocks noGrp="1"/>
          </p:cNvSpPr>
          <p:nvPr>
            <p:ph type="sldNum" sz="quarter" idx="4"/>
          </p:nvPr>
        </p:nvSpPr>
        <p:spPr>
          <a:xfrm>
            <a:off x="4517165" y="6363175"/>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84229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a:t>
            </a:r>
            <a:r>
              <a:rPr lang="fi-FI" err="1"/>
              <a:t>ostikon</a:t>
            </a:r>
            <a:r>
              <a:rPr lang="fi-FI"/>
              <a:t>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55598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rgbClr val="E84E0F"/>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531360" y="6341121"/>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253275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pic>
        <p:nvPicPr>
          <p:cNvPr id="8" name="Kuva 7"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
        <p:nvSpPr>
          <p:cNvPr id="9" name="Dian numeron paikkamerkki 5"/>
          <p:cNvSpPr>
            <a:spLocks noGrp="1"/>
          </p:cNvSpPr>
          <p:nvPr>
            <p:ph type="sldNum" sz="quarter" idx="4"/>
          </p:nvPr>
        </p:nvSpPr>
        <p:spPr>
          <a:xfrm>
            <a:off x="4724400" y="633243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8822894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4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1" name="Kuva 10"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1704794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6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377698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799" y="723900"/>
            <a:ext cx="10519200" cy="896400"/>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0" y="1842557"/>
            <a:ext cx="10520498" cy="4291543"/>
          </a:xfrm>
        </p:spPr>
        <p:txBody>
          <a:bodyPr>
            <a:noAutofit/>
          </a:bodyPr>
          <a:lstStyle>
            <a:lvl1pPr>
              <a:lnSpc>
                <a:spcPct val="100000"/>
              </a:lnSpc>
              <a:buClr>
                <a:srgbClr val="E84E0F"/>
              </a:buClr>
              <a:defRPr sz="2000"/>
            </a:lvl1pPr>
            <a:lvl2pPr>
              <a:buClr>
                <a:srgbClr val="E84E0F"/>
              </a:buClr>
              <a:defRPr sz="2000"/>
            </a:lvl2pPr>
            <a:lvl3pPr>
              <a:buClr>
                <a:srgbClr val="E84E0F"/>
              </a:buClr>
              <a:defRPr sz="2000"/>
            </a:lvl3pPr>
            <a:lvl4pPr>
              <a:buClr>
                <a:srgbClr val="E84E0F"/>
              </a:buClr>
              <a:defRPr sz="2000"/>
            </a:lvl4pPr>
            <a:lvl5pPr>
              <a:buClr>
                <a:srgbClr val="E84E0F"/>
              </a:buClr>
              <a:defRPr sz="20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Kuva, joka sisältää kohteen merkki, kello, piirtäminen&#10;&#10;Kuvaus luotu automaattisesti">
            <a:extLst>
              <a:ext uri="{FF2B5EF4-FFF2-40B4-BE49-F238E27FC236}">
                <a16:creationId xmlns:a16="http://schemas.microsoft.com/office/drawing/2014/main" id="{2CAAD1F8-4512-CB47-A1E4-0802F6998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6818499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10515600"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2" name="Kuva 11" descr="Kuva, joka sisältää kohteen merkki, kello, piirtäminen&#10;&#10;Kuvaus luotu automaattisesti">
            <a:extLst>
              <a:ext uri="{FF2B5EF4-FFF2-40B4-BE49-F238E27FC236}">
                <a16:creationId xmlns:a16="http://schemas.microsoft.com/office/drawing/2014/main" id="{647516F7-0729-8044-893A-E9DC6B35D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876425"/>
            <a:ext cx="5257800" cy="4225575"/>
          </a:xfrm>
        </p:spPr>
        <p:txBody>
          <a:bodyPr/>
          <a:lstStyle>
            <a:lvl1pPr>
              <a:defRPr/>
            </a:lvl1pPr>
          </a:lstStyle>
          <a:p>
            <a:r>
              <a:rPr lang="fi-FI"/>
              <a:t>Kuva, johon merkittävä vaihtoehtoinen teksti</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63375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5023584"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
            <a:ext cx="6096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6"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716300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a:t>
            </a:r>
            <a:r>
              <a:rPr lang="fi-FI" err="1"/>
              <a:t>ostikon</a:t>
            </a:r>
            <a:r>
              <a:rPr lang="fi-FI"/>
              <a:t>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32898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3453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baseline="0"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447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25140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537561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550034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5145610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4532851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780812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956629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kaksi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2476343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583948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424640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8577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baseline="0"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740726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467798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705457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kolme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231218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5071493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839580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780170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286332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135197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9132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4400"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8" name="Sisällön paikkamerkki 3"/>
          <p:cNvSpPr>
            <a:spLocks noGrp="1"/>
          </p:cNvSpPr>
          <p:nvPr>
            <p:ph sz="quarter" idx="14"/>
          </p:nvPr>
        </p:nvSpPr>
        <p:spPr>
          <a:xfrm>
            <a:off x="62732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0" name="Sisällön paikkamerkki 3"/>
          <p:cNvSpPr>
            <a:spLocks noGrp="1"/>
          </p:cNvSpPr>
          <p:nvPr>
            <p:ph sz="quarter" idx="15"/>
          </p:nvPr>
        </p:nvSpPr>
        <p:spPr>
          <a:xfrm>
            <a:off x="8388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9" name="Kuva 8" descr="Kuva, joka sisältää kohteen merkki, kello, piirtäminen&#10;&#10;Kuvaus luotu automaattisesti">
            <a:extLst>
              <a:ext uri="{FF2B5EF4-FFF2-40B4-BE49-F238E27FC236}">
                <a16:creationId xmlns:a16="http://schemas.microsoft.com/office/drawing/2014/main" id="{A0922CCB-8181-C946-A9DF-E80F2CCA2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467374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38032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aksi vertailu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6588"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7" name="Tekstin paikkamerkki 2"/>
          <p:cNvSpPr>
            <a:spLocks noGrp="1"/>
          </p:cNvSpPr>
          <p:nvPr>
            <p:ph type="body" idx="1"/>
          </p:nvPr>
        </p:nvSpPr>
        <p:spPr>
          <a:xfrm>
            <a:off x="839789" y="1761065"/>
            <a:ext cx="5157786" cy="823912"/>
          </a:xfrm>
        </p:spPr>
        <p:txBody>
          <a:bodyPr anchor="ctr" anchorCtr="0">
            <a:normAutofit/>
          </a:bodyPr>
          <a:lstStyle>
            <a:lvl1pPr marL="0" indent="0">
              <a:buNone/>
              <a:defRPr sz="2000" b="1"/>
            </a:lvl1pPr>
          </a:lstStyle>
          <a:p>
            <a:pPr lvl="0"/>
            <a:r>
              <a:rPr lang="fi-FI"/>
              <a:t>Muokkaa tekstin perustyylejä napsauttamalla</a:t>
            </a:r>
          </a:p>
        </p:txBody>
      </p:sp>
      <p:sp>
        <p:nvSpPr>
          <p:cNvPr id="12" name="Sisällön paikkamerkki 3"/>
          <p:cNvSpPr>
            <a:spLocks noGrp="1"/>
          </p:cNvSpPr>
          <p:nvPr>
            <p:ph sz="quarter" idx="15"/>
          </p:nvPr>
        </p:nvSpPr>
        <p:spPr>
          <a:xfrm>
            <a:off x="839787" y="2654298"/>
            <a:ext cx="5157787" cy="3406779"/>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9" name="Tekstin paikkamerkki 4"/>
          <p:cNvSpPr>
            <a:spLocks noGrp="1"/>
          </p:cNvSpPr>
          <p:nvPr>
            <p:ph type="body" sz="quarter" idx="3"/>
          </p:nvPr>
        </p:nvSpPr>
        <p:spPr>
          <a:xfrm>
            <a:off x="6172200" y="1761065"/>
            <a:ext cx="5183188" cy="823912"/>
          </a:xfrm>
        </p:spPr>
        <p:txBody>
          <a:bodyPr anchor="ctr" anchorCtr="0">
            <a:normAutofit/>
          </a:bodyPr>
          <a:lstStyle>
            <a:lvl1pPr marL="0" indent="0">
              <a:buNone/>
              <a:defRPr sz="2000" b="1"/>
            </a:lvl1pPr>
          </a:lstStyle>
          <a:p>
            <a:pPr lvl="0"/>
            <a:r>
              <a:rPr lang="fi-FI"/>
              <a:t>Muokkaa tekstin perustyylejä napsauttamalla</a:t>
            </a:r>
          </a:p>
        </p:txBody>
      </p:sp>
      <p:sp>
        <p:nvSpPr>
          <p:cNvPr id="13" name="Sisällön paikkamerkki 3"/>
          <p:cNvSpPr>
            <a:spLocks noGrp="1"/>
          </p:cNvSpPr>
          <p:nvPr>
            <p:ph sz="quarter" idx="16"/>
          </p:nvPr>
        </p:nvSpPr>
        <p:spPr>
          <a:xfrm>
            <a:off x="6172200" y="2654299"/>
            <a:ext cx="5180013" cy="340678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939906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Kaksi vertailukohdetta">
    <p:spTree>
      <p:nvGrpSpPr>
        <p:cNvPr id="1" name=""/>
        <p:cNvGrpSpPr/>
        <p:nvPr/>
      </p:nvGrpSpPr>
      <p:grpSpPr>
        <a:xfrm>
          <a:off x="0" y="0"/>
          <a:ext cx="0" cy="0"/>
          <a:chOff x="0" y="0"/>
          <a:chExt cx="0" cy="0"/>
        </a:xfrm>
      </p:grpSpPr>
      <p:sp>
        <p:nvSpPr>
          <p:cNvPr id="6" name="Otsikko 1"/>
          <p:cNvSpPr>
            <a:spLocks noGrp="1"/>
          </p:cNvSpPr>
          <p:nvPr>
            <p:ph type="title"/>
          </p:nvPr>
        </p:nvSpPr>
        <p:spPr>
          <a:xfrm>
            <a:off x="838800" y="792000"/>
            <a:ext cx="5157787" cy="894822"/>
          </a:xfrm>
        </p:spPr>
        <p:txBody>
          <a:bodyPr vert="horz" lIns="91440" tIns="45720" rIns="91440" bIns="45720" rtlCol="0" anchor="b" anchorCtr="0">
            <a:normAutofit/>
          </a:bodyPr>
          <a:lstStyle>
            <a:lvl1pPr>
              <a:defRPr lang="fi-FI" sz="3200" b="1" dirty="0">
                <a:solidFill>
                  <a:srgbClr val="E84E0F"/>
                </a:solidFill>
                <a:latin typeface="Bookman Old Style" panose="02050604050505020204" pitchFamily="18" charset="0"/>
              </a:defRPr>
            </a:lvl1pPr>
          </a:lstStyle>
          <a:p>
            <a:pPr lvl="0"/>
            <a:endParaRPr lang="fi-FI"/>
          </a:p>
        </p:txBody>
      </p:sp>
      <p:sp>
        <p:nvSpPr>
          <p:cNvPr id="12" name="Sisällön paikkamerkki 3"/>
          <p:cNvSpPr>
            <a:spLocks noGrp="1"/>
          </p:cNvSpPr>
          <p:nvPr>
            <p:ph sz="quarter" idx="15"/>
          </p:nvPr>
        </p:nvSpPr>
        <p:spPr>
          <a:xfrm>
            <a:off x="839787" y="1944547"/>
            <a:ext cx="5157787" cy="411653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3" name="Sisällön paikkamerkki 3"/>
          <p:cNvSpPr>
            <a:spLocks noGrp="1"/>
          </p:cNvSpPr>
          <p:nvPr>
            <p:ph sz="quarter" idx="16"/>
          </p:nvPr>
        </p:nvSpPr>
        <p:spPr>
          <a:xfrm>
            <a:off x="6172200" y="1944547"/>
            <a:ext cx="5180013" cy="4116531"/>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Tekstin paikkamerkki 3">
            <a:extLst>
              <a:ext uri="{FF2B5EF4-FFF2-40B4-BE49-F238E27FC236}">
                <a16:creationId xmlns:a16="http://schemas.microsoft.com/office/drawing/2014/main" id="{92535E47-8FEB-C648-84E4-877450879C6B}"/>
              </a:ext>
            </a:extLst>
          </p:cNvPr>
          <p:cNvSpPr>
            <a:spLocks noGrp="1"/>
          </p:cNvSpPr>
          <p:nvPr>
            <p:ph type="body" sz="quarter" idx="17"/>
          </p:nvPr>
        </p:nvSpPr>
        <p:spPr>
          <a:xfrm>
            <a:off x="6172200" y="792000"/>
            <a:ext cx="5180013" cy="895513"/>
          </a:xfrm>
        </p:spPr>
        <p:txBody>
          <a:bodyPr anchor="b" anchorCtr="0">
            <a:normAutofit/>
          </a:bodyPr>
          <a:lstStyle>
            <a:lvl1pPr marL="0" indent="0">
              <a:buNone/>
              <a:defRPr sz="3200" b="1" i="0">
                <a:solidFill>
                  <a:schemeClr val="accent1"/>
                </a:solidFill>
                <a:latin typeface="Bookman Old Style" panose="02050604050505020204" pitchFamily="18" charset="0"/>
              </a:defRPr>
            </a:lvl1pPr>
          </a:lstStyle>
          <a:p>
            <a:pPr lvl="0"/>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9875444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7" name="Otsikko 1"/>
          <p:cNvSpPr>
            <a:spLocks noGrp="1"/>
          </p:cNvSpPr>
          <p:nvPr>
            <p:ph type="title" hasCustomPrompt="1"/>
          </p:nvPr>
        </p:nvSpPr>
        <p:spPr>
          <a:xfrm>
            <a:off x="838799" y="792000"/>
            <a:ext cx="10643047" cy="894822"/>
          </a:xfrm>
        </p:spPr>
        <p:txBody>
          <a:bodyPr vert="horz" lIns="91440" tIns="45720" rIns="91440" bIns="45720" rtlCol="0" anchor="ctr">
            <a:normAutofit/>
          </a:bodyPr>
          <a:lstStyle>
            <a:lvl1pPr marL="0" indent="0">
              <a:buFont typeface="Arial" panose="020B0604020202020204" pitchFamily="34" charset="0"/>
              <a:buNone/>
              <a:defRPr lang="fi-FI" sz="3200" b="1" dirty="0">
                <a:solidFill>
                  <a:srgbClr val="E84E0F"/>
                </a:solidFill>
                <a:latin typeface="Bookman Old Style" panose="02050604050505020204" pitchFamily="18" charset="0"/>
              </a:defRPr>
            </a:lvl1pPr>
          </a:lstStyle>
          <a:p>
            <a:pPr lvl="0"/>
            <a:r>
              <a:rPr lang="fi-FI"/>
              <a:t>Lisää otsikko napsauttamalla</a:t>
            </a:r>
          </a:p>
        </p:txBody>
      </p:sp>
      <p:pic>
        <p:nvPicPr>
          <p:cNvPr id="8" name="Kuva 7" descr="Kuva, joka sisältää kohteen merkki, kello, piirtäminen&#10;&#10;Kuvaus luotu automaattisesti">
            <a:extLst>
              <a:ext uri="{FF2B5EF4-FFF2-40B4-BE49-F238E27FC236}">
                <a16:creationId xmlns:a16="http://schemas.microsoft.com/office/drawing/2014/main" id="{092A8BAA-E0D0-084E-970B-54CF1A587C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173741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descr="Kuva, joka sisältää kohteen merkki&#10;&#10;Kuvaus luotu automaattisesti">
            <a:extLst>
              <a:ext uri="{FF2B5EF4-FFF2-40B4-BE49-F238E27FC236}">
                <a16:creationId xmlns:a16="http://schemas.microsoft.com/office/drawing/2014/main" id="{2569B5C1-C354-2D41-8986-02D83630424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7480300" y="-690931"/>
            <a:ext cx="6032500" cy="8625565"/>
          </a:xfrm>
          <a:prstGeom prst="rect">
            <a:avLst/>
          </a:prstGeom>
        </p:spPr>
      </p:pic>
      <p:pic>
        <p:nvPicPr>
          <p:cNvPr id="4" name="Kuva 3" descr="Kuva, joka sisältää kohteen merkki, kello, piirtäminen&#10;&#10;Kuvaus luotu automaattisesti">
            <a:extLst>
              <a:ext uri="{FF2B5EF4-FFF2-40B4-BE49-F238E27FC236}">
                <a16:creationId xmlns:a16="http://schemas.microsoft.com/office/drawing/2014/main" id="{E6262A87-22E4-6141-8819-450F97A0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756671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1"/>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9775082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tx2"/>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8660947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6"/>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41133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1_Loppudia">
    <p:spTree>
      <p:nvGrpSpPr>
        <p:cNvPr id="1" name=""/>
        <p:cNvGrpSpPr/>
        <p:nvPr/>
      </p:nvGrpSpPr>
      <p:grpSpPr>
        <a:xfrm>
          <a:off x="0" y="0"/>
          <a:ext cx="0" cy="0"/>
          <a:chOff x="0" y="0"/>
          <a:chExt cx="0" cy="0"/>
        </a:xfrm>
      </p:grpSpPr>
      <p:pic>
        <p:nvPicPr>
          <p:cNvPr id="5" name="Kuva 4" descr="Kuva, joka sisältää kohteen piirtäminen&#10;&#10;Kuvaus luotu automaattisesti">
            <a:extLst>
              <a:ext uri="{FF2B5EF4-FFF2-40B4-BE49-F238E27FC236}">
                <a16:creationId xmlns:a16="http://schemas.microsoft.com/office/drawing/2014/main" id="{3473ABC2-1458-1047-B444-989AA5740B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5405" y="2525098"/>
            <a:ext cx="5161191" cy="2064476"/>
          </a:xfrm>
          <a:prstGeom prst="rect">
            <a:avLst/>
          </a:prstGeom>
        </p:spPr>
      </p:pic>
      <p:sp>
        <p:nvSpPr>
          <p:cNvPr id="3"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8054302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2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701688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5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4" name="Tekstiruutu 3">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1706212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006833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3_Loppudia">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6" name="Tekstiruutu 5">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4126055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4_Loppudia">
    <p:bg>
      <p:bgPr>
        <a:solidFill>
          <a:schemeClr val="accent6"/>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5" name="Tekstiruutu 4">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6" name="Tekstiruutu 5">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238480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899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84412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2026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191341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kaksi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50511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accent1"/>
        </a:solidFill>
        <a:effectLst/>
      </p:bgPr>
    </p:bg>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baseline="0">
                <a:solidFill>
                  <a:schemeClr val="bg1"/>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baseline="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lvl1pPr>
              <a:defRPr>
                <a:solidFill>
                  <a:schemeClr val="bg1"/>
                </a:solidFill>
              </a:defRPr>
            </a:lvl1p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pic>
        <p:nvPicPr>
          <p:cNvPr id="9" name="Kuva 8">
            <a:extLst>
              <a:ext uri="{FF2B5EF4-FFF2-40B4-BE49-F238E27FC236}">
                <a16:creationId xmlns:a16="http://schemas.microsoft.com/office/drawing/2014/main" id="{5A5822C7-E2BF-4F46-94E5-ED9B0D8C3A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10"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4745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8775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986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778614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810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4360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kolme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696708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68510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903486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4411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81816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rgbClr val="E84E0F"/>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531360" y="6341121"/>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2068465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280628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991341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4400"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8" name="Sisällön paikkamerkki 3"/>
          <p:cNvSpPr>
            <a:spLocks noGrp="1"/>
          </p:cNvSpPr>
          <p:nvPr>
            <p:ph sz="quarter" idx="14"/>
          </p:nvPr>
        </p:nvSpPr>
        <p:spPr>
          <a:xfrm>
            <a:off x="62732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sp>
        <p:nvSpPr>
          <p:cNvPr id="10" name="Sisällön paikkamerkki 3"/>
          <p:cNvSpPr>
            <a:spLocks noGrp="1"/>
          </p:cNvSpPr>
          <p:nvPr>
            <p:ph sz="quarter" idx="15"/>
          </p:nvPr>
        </p:nvSpPr>
        <p:spPr>
          <a:xfrm>
            <a:off x="8388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pic>
        <p:nvPicPr>
          <p:cNvPr id="9" name="Kuva 8" descr="Kuva, joka sisältää kohteen merkki, kello, piirtäminen&#10;&#10;Kuvaus luotu automaattisesti">
            <a:extLst>
              <a:ext uri="{FF2B5EF4-FFF2-40B4-BE49-F238E27FC236}">
                <a16:creationId xmlns:a16="http://schemas.microsoft.com/office/drawing/2014/main" id="{A0922CCB-8181-C946-A9DF-E80F2CCA2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051992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ksi vertailu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6588"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7" name="Tekstin paikkamerkki 2"/>
          <p:cNvSpPr>
            <a:spLocks noGrp="1"/>
          </p:cNvSpPr>
          <p:nvPr>
            <p:ph type="body" idx="1"/>
          </p:nvPr>
        </p:nvSpPr>
        <p:spPr>
          <a:xfrm>
            <a:off x="839789" y="1761065"/>
            <a:ext cx="5157786" cy="823912"/>
          </a:xfrm>
        </p:spPr>
        <p:txBody>
          <a:bodyPr anchor="ctr" anchorCtr="0">
            <a:normAutofit/>
          </a:bodyPr>
          <a:lstStyle>
            <a:lvl1pPr marL="0" indent="0">
              <a:buNone/>
              <a:defRPr sz="2000" b="1"/>
            </a:lvl1pPr>
          </a:lstStyle>
          <a:p>
            <a:pPr lvl="0"/>
            <a:r>
              <a:rPr lang="fi-FI"/>
              <a:t>Muokkaa tekstin perustyylejä</a:t>
            </a:r>
          </a:p>
        </p:txBody>
      </p:sp>
      <p:sp>
        <p:nvSpPr>
          <p:cNvPr id="12" name="Sisällön paikkamerkki 3"/>
          <p:cNvSpPr>
            <a:spLocks noGrp="1"/>
          </p:cNvSpPr>
          <p:nvPr>
            <p:ph sz="quarter" idx="15"/>
          </p:nvPr>
        </p:nvSpPr>
        <p:spPr>
          <a:xfrm>
            <a:off x="839787" y="2654298"/>
            <a:ext cx="5157787" cy="3406779"/>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sp>
        <p:nvSpPr>
          <p:cNvPr id="9" name="Tekstin paikkamerkki 4"/>
          <p:cNvSpPr>
            <a:spLocks noGrp="1"/>
          </p:cNvSpPr>
          <p:nvPr>
            <p:ph type="body" sz="quarter" idx="3"/>
          </p:nvPr>
        </p:nvSpPr>
        <p:spPr>
          <a:xfrm>
            <a:off x="6172200" y="1761065"/>
            <a:ext cx="5183188" cy="823912"/>
          </a:xfrm>
        </p:spPr>
        <p:txBody>
          <a:bodyPr anchor="ctr" anchorCtr="0">
            <a:normAutofit/>
          </a:bodyPr>
          <a:lstStyle>
            <a:lvl1pPr marL="0" indent="0">
              <a:buNone/>
              <a:defRPr sz="2000" b="1"/>
            </a:lvl1pPr>
          </a:lstStyle>
          <a:p>
            <a:pPr lvl="0"/>
            <a:r>
              <a:rPr lang="fi-FI"/>
              <a:t>Muokkaa tekstin perustyylejä</a:t>
            </a:r>
          </a:p>
        </p:txBody>
      </p:sp>
      <p:sp>
        <p:nvSpPr>
          <p:cNvPr id="13" name="Sisällön paikkamerkki 3"/>
          <p:cNvSpPr>
            <a:spLocks noGrp="1"/>
          </p:cNvSpPr>
          <p:nvPr>
            <p:ph sz="quarter" idx="16"/>
          </p:nvPr>
        </p:nvSpPr>
        <p:spPr>
          <a:xfrm>
            <a:off x="6172200" y="2654299"/>
            <a:ext cx="5180013" cy="340678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0967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aksi vertailukohdetta">
    <p:spTree>
      <p:nvGrpSpPr>
        <p:cNvPr id="1" name=""/>
        <p:cNvGrpSpPr/>
        <p:nvPr/>
      </p:nvGrpSpPr>
      <p:grpSpPr>
        <a:xfrm>
          <a:off x="0" y="0"/>
          <a:ext cx="0" cy="0"/>
          <a:chOff x="0" y="0"/>
          <a:chExt cx="0" cy="0"/>
        </a:xfrm>
      </p:grpSpPr>
      <p:sp>
        <p:nvSpPr>
          <p:cNvPr id="6" name="Otsikko 1"/>
          <p:cNvSpPr>
            <a:spLocks noGrp="1"/>
          </p:cNvSpPr>
          <p:nvPr>
            <p:ph type="title"/>
          </p:nvPr>
        </p:nvSpPr>
        <p:spPr>
          <a:xfrm>
            <a:off x="838800" y="792000"/>
            <a:ext cx="5157787" cy="894822"/>
          </a:xfrm>
        </p:spPr>
        <p:txBody>
          <a:bodyPr vert="horz" lIns="91440" tIns="45720" rIns="91440" bIns="45720" rtlCol="0" anchor="b" anchorCtr="0">
            <a:normAutofit/>
          </a:bodyPr>
          <a:lstStyle>
            <a:lvl1pPr>
              <a:defRPr lang="fi-FI" sz="3200" b="1" dirty="0">
                <a:solidFill>
                  <a:srgbClr val="E84E0F"/>
                </a:solidFill>
                <a:latin typeface="Bookman Old Style" panose="02050604050505020204" pitchFamily="18" charset="0"/>
              </a:defRPr>
            </a:lvl1pPr>
          </a:lstStyle>
          <a:p>
            <a:pPr lvl="0"/>
            <a:r>
              <a:rPr lang="fi-FI"/>
              <a:t>Muokkaa perustyyl. napsautt.</a:t>
            </a:r>
          </a:p>
        </p:txBody>
      </p:sp>
      <p:sp>
        <p:nvSpPr>
          <p:cNvPr id="12" name="Sisällön paikkamerkki 3"/>
          <p:cNvSpPr>
            <a:spLocks noGrp="1"/>
          </p:cNvSpPr>
          <p:nvPr>
            <p:ph sz="quarter" idx="15"/>
          </p:nvPr>
        </p:nvSpPr>
        <p:spPr>
          <a:xfrm>
            <a:off x="839787" y="1944547"/>
            <a:ext cx="5157787" cy="411653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sp>
        <p:nvSpPr>
          <p:cNvPr id="13" name="Sisällön paikkamerkki 3"/>
          <p:cNvSpPr>
            <a:spLocks noGrp="1"/>
          </p:cNvSpPr>
          <p:nvPr>
            <p:ph sz="quarter" idx="16"/>
          </p:nvPr>
        </p:nvSpPr>
        <p:spPr>
          <a:xfrm>
            <a:off x="6172200" y="1944547"/>
            <a:ext cx="5180013" cy="4116531"/>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Tekstin paikkamerkki 3">
            <a:extLst>
              <a:ext uri="{FF2B5EF4-FFF2-40B4-BE49-F238E27FC236}">
                <a16:creationId xmlns:a16="http://schemas.microsoft.com/office/drawing/2014/main" id="{92535E47-8FEB-C648-84E4-877450879C6B}"/>
              </a:ext>
            </a:extLst>
          </p:cNvPr>
          <p:cNvSpPr>
            <a:spLocks noGrp="1"/>
          </p:cNvSpPr>
          <p:nvPr>
            <p:ph type="body" sz="quarter" idx="17"/>
          </p:nvPr>
        </p:nvSpPr>
        <p:spPr>
          <a:xfrm>
            <a:off x="6172200" y="792000"/>
            <a:ext cx="5180013" cy="895513"/>
          </a:xfrm>
        </p:spPr>
        <p:txBody>
          <a:bodyPr anchor="b" anchorCtr="0">
            <a:normAutofit/>
          </a:bodyPr>
          <a:lstStyle>
            <a:lvl1pPr marL="0" indent="0">
              <a:buNone/>
              <a:defRPr sz="3200" b="1" i="0">
                <a:solidFill>
                  <a:schemeClr val="accent1"/>
                </a:solidFill>
                <a:latin typeface="Bookman Old Style" panose="02050604050505020204" pitchFamily="18" charset="0"/>
              </a:defRPr>
            </a:lvl1pPr>
          </a:lstStyle>
          <a:p>
            <a:pPr lvl="0"/>
            <a:r>
              <a:rPr lang="fi-FI"/>
              <a:t>Muokkaa tekstin perustyylejä</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315897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7" name="Otsikko 1"/>
          <p:cNvSpPr>
            <a:spLocks noGrp="1"/>
          </p:cNvSpPr>
          <p:nvPr>
            <p:ph type="title" hasCustomPrompt="1"/>
          </p:nvPr>
        </p:nvSpPr>
        <p:spPr>
          <a:xfrm>
            <a:off x="838799" y="792000"/>
            <a:ext cx="10643047" cy="894822"/>
          </a:xfrm>
        </p:spPr>
        <p:txBody>
          <a:bodyPr vert="horz" lIns="91440" tIns="45720" rIns="91440" bIns="45720" rtlCol="0" anchor="ctr">
            <a:normAutofit/>
          </a:bodyPr>
          <a:lstStyle>
            <a:lvl1pPr marL="0" indent="0">
              <a:buFont typeface="Arial" panose="020B0604020202020204" pitchFamily="34" charset="0"/>
              <a:buNone/>
              <a:defRPr lang="fi-FI" sz="3200" b="1" dirty="0">
                <a:solidFill>
                  <a:srgbClr val="E84E0F"/>
                </a:solidFill>
                <a:latin typeface="Bookman Old Style" panose="02050604050505020204" pitchFamily="18" charset="0"/>
              </a:defRPr>
            </a:lvl1pPr>
          </a:lstStyle>
          <a:p>
            <a:pPr lvl="0"/>
            <a:r>
              <a:rPr lang="fi-FI"/>
              <a:t>Lisää otsikko napsauttamalla</a:t>
            </a:r>
          </a:p>
        </p:txBody>
      </p:sp>
      <p:pic>
        <p:nvPicPr>
          <p:cNvPr id="8" name="Kuva 7" descr="Kuva, joka sisältää kohteen merkki, kello, piirtäminen&#10;&#10;Kuvaus luotu automaattisesti">
            <a:extLst>
              <a:ext uri="{FF2B5EF4-FFF2-40B4-BE49-F238E27FC236}">
                <a16:creationId xmlns:a16="http://schemas.microsoft.com/office/drawing/2014/main" id="{092A8BAA-E0D0-084E-970B-54CF1A587C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96386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descr="Kuva, joka sisältää kohteen merkki&#10;&#10;Kuvaus luotu automaattisesti">
            <a:extLst>
              <a:ext uri="{FF2B5EF4-FFF2-40B4-BE49-F238E27FC236}">
                <a16:creationId xmlns:a16="http://schemas.microsoft.com/office/drawing/2014/main" id="{2569B5C1-C354-2D41-8986-02D83630424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7480300" y="-690931"/>
            <a:ext cx="6032500" cy="8625565"/>
          </a:xfrm>
          <a:prstGeom prst="rect">
            <a:avLst/>
          </a:prstGeom>
        </p:spPr>
      </p:pic>
      <p:pic>
        <p:nvPicPr>
          <p:cNvPr id="4" name="Kuva 3" descr="Kuva, joka sisältää kohteen merkki, kello, piirtäminen&#10;&#10;Kuvaus luotu automaattisesti">
            <a:extLst>
              <a:ext uri="{FF2B5EF4-FFF2-40B4-BE49-F238E27FC236}">
                <a16:creationId xmlns:a16="http://schemas.microsoft.com/office/drawing/2014/main" id="{E6262A87-22E4-6141-8819-450F97A0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06726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1"/>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66802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tx2"/>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92020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6"/>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2573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pic>
        <p:nvPicPr>
          <p:cNvPr id="8" name="Kuva 7"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
        <p:nvSpPr>
          <p:cNvPr id="9" name="Dian numeron paikkamerkki 5"/>
          <p:cNvSpPr>
            <a:spLocks noGrp="1"/>
          </p:cNvSpPr>
          <p:nvPr>
            <p:ph type="sldNum" sz="quarter" idx="4"/>
          </p:nvPr>
        </p:nvSpPr>
        <p:spPr>
          <a:xfrm>
            <a:off x="4724400" y="633243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57240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Loppudia">
    <p:spTree>
      <p:nvGrpSpPr>
        <p:cNvPr id="1" name=""/>
        <p:cNvGrpSpPr/>
        <p:nvPr/>
      </p:nvGrpSpPr>
      <p:grpSpPr>
        <a:xfrm>
          <a:off x="0" y="0"/>
          <a:ext cx="0" cy="0"/>
          <a:chOff x="0" y="0"/>
          <a:chExt cx="0" cy="0"/>
        </a:xfrm>
      </p:grpSpPr>
      <p:pic>
        <p:nvPicPr>
          <p:cNvPr id="5" name="Kuva 4" descr="Kuva, joka sisältää kohteen piirtäminen&#10;&#10;Kuvaus luotu automaattisesti">
            <a:extLst>
              <a:ext uri="{FF2B5EF4-FFF2-40B4-BE49-F238E27FC236}">
                <a16:creationId xmlns:a16="http://schemas.microsoft.com/office/drawing/2014/main" id="{3473ABC2-1458-1047-B444-989AA5740B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5405" y="2525098"/>
            <a:ext cx="5161191" cy="2064476"/>
          </a:xfrm>
          <a:prstGeom prst="rect">
            <a:avLst/>
          </a:prstGeom>
        </p:spPr>
      </p:pic>
      <p:sp>
        <p:nvSpPr>
          <p:cNvPr id="3"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99069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068509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4" name="Tekstiruutu 3">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567221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Loppudia">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6" name="Tekstiruutu 5">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530251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Loppudia">
    <p:bg>
      <p:bgPr>
        <a:solidFill>
          <a:schemeClr val="accent6"/>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5" name="Tekstiruutu 4">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6" name="Tekstiruutu 5">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3263481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B07776-1F1D-E6F9-1058-467B8611FB45}"/>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C0E2A7E0-C447-636C-0A73-D49BA762D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4A0295B-6AC7-29DB-CC26-A8A44BC0D1D9}"/>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5" name="Alatunnisteen paikkamerkki 4">
            <a:extLst>
              <a:ext uri="{FF2B5EF4-FFF2-40B4-BE49-F238E27FC236}">
                <a16:creationId xmlns:a16="http://schemas.microsoft.com/office/drawing/2014/main" id="{DBE6C595-C407-1730-38E9-DFA4A003A79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61A234E-8C07-B72A-06CF-CF0AB9955C2D}"/>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2822359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8C0B5D-DD78-1053-A8E2-257685876AE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A68B54C-6B2E-6AA5-1A25-E46FDD0283E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21C3E68-3C98-CD3C-16CD-9DC13346A9D2}"/>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5" name="Alatunnisteen paikkamerkki 4">
            <a:extLst>
              <a:ext uri="{FF2B5EF4-FFF2-40B4-BE49-F238E27FC236}">
                <a16:creationId xmlns:a16="http://schemas.microsoft.com/office/drawing/2014/main" id="{9A086843-209F-C6FD-EC53-D2C433A9892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8FDF98E-7AE3-13E2-8B2E-E6C5D07ADA5F}"/>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2125644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1FB31D-4528-8F1D-2EE4-48CAF018F9A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3FECAE78-377E-7C08-BFF2-4DE3A493BB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CEBCA19-2E2D-9854-B81E-7427AB422B4A}"/>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5" name="Alatunnisteen paikkamerkki 4">
            <a:extLst>
              <a:ext uri="{FF2B5EF4-FFF2-40B4-BE49-F238E27FC236}">
                <a16:creationId xmlns:a16="http://schemas.microsoft.com/office/drawing/2014/main" id="{D4BDABEF-82BA-5F23-E9FB-BEDCCC0E1AD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AD407A7-246A-6E2E-B08B-6591FE188C11}"/>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1585691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4E2068-9E51-B7E0-FFE9-F6CF7100A76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17AC3D3-0F56-A1B9-1989-2FF4F7BF1027}"/>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1BB77C63-A904-C6CF-FCFB-ADC795244E4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A6058FE-844A-8F68-DAB7-9FBE048E61DB}"/>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6" name="Alatunnisteen paikkamerkki 5">
            <a:extLst>
              <a:ext uri="{FF2B5EF4-FFF2-40B4-BE49-F238E27FC236}">
                <a16:creationId xmlns:a16="http://schemas.microsoft.com/office/drawing/2014/main" id="{F41D564B-BBE5-CCCE-6C06-71CFB1FC35E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60D12D-6891-7960-331C-CC775D26DF52}"/>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1327314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2AF967-F9F4-21E6-1CA4-3BCE43B5DC74}"/>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9465823C-EC82-FD50-DA8C-59A4237D2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309AAEB-7BCC-100B-527D-DDC9DF04779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A5022B7-8534-7C22-3C50-CA8B2417B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3184D7F-155B-45B9-CA1E-F280EAC09866}"/>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DFBC9F0-2079-04A1-C439-2D776351448B}"/>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8" name="Alatunnisteen paikkamerkki 7">
            <a:extLst>
              <a:ext uri="{FF2B5EF4-FFF2-40B4-BE49-F238E27FC236}">
                <a16:creationId xmlns:a16="http://schemas.microsoft.com/office/drawing/2014/main" id="{B625E928-0C74-3F59-6779-3A79A5F250F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F39EFED-757E-BD30-01E5-E6333AC23FFA}"/>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276836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1" name="Kuva 10"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429868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4652C9-C0F0-DBA4-68D2-B91CFC741C9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4B89B5F-7A7A-E567-C52D-41BEBBC542BE}"/>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4" name="Alatunnisteen paikkamerkki 3">
            <a:extLst>
              <a:ext uri="{FF2B5EF4-FFF2-40B4-BE49-F238E27FC236}">
                <a16:creationId xmlns:a16="http://schemas.microsoft.com/office/drawing/2014/main" id="{0E9B8A93-0264-0ECD-C311-6437A26387A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204C4AF-1A89-FE7D-E2BF-CCF5D7BE606F}"/>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2813142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BA92620-C0BB-9D86-1748-054C12AD74DC}"/>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3" name="Alatunnisteen paikkamerkki 2">
            <a:extLst>
              <a:ext uri="{FF2B5EF4-FFF2-40B4-BE49-F238E27FC236}">
                <a16:creationId xmlns:a16="http://schemas.microsoft.com/office/drawing/2014/main" id="{3E5A5A05-D028-3E7B-16D6-132291E3055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891CCFA-444D-0AF6-0E3A-58EE2823122C}"/>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4239540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50DAAD-DAF8-4FCA-0AD0-8EC840350E1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ADC4340-D6FF-0978-3C9C-7E815A68F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F160FF8-4B3A-720E-A79E-B9D65051F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3EEABF7-0B0D-5935-0C52-A6CF658283D9}"/>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6" name="Alatunnisteen paikkamerkki 5">
            <a:extLst>
              <a:ext uri="{FF2B5EF4-FFF2-40B4-BE49-F238E27FC236}">
                <a16:creationId xmlns:a16="http://schemas.microsoft.com/office/drawing/2014/main" id="{F7EA029E-A935-A143-CD15-818D120053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BF6B893-194A-4F75-3967-62F090D60CFB}"/>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3017889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AEF360-0EB8-9CF0-1E2F-8E356F338BC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92CBAD9-1887-D903-FAD4-8EAE29AA83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60FEBA7-6928-BA2F-C98C-32F20319B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FCF892C-605F-AD25-D5B3-62619FFCD73B}"/>
              </a:ext>
            </a:extLst>
          </p:cNvPr>
          <p:cNvSpPr>
            <a:spLocks noGrp="1"/>
          </p:cNvSpPr>
          <p:nvPr>
            <p:ph type="dt" sz="half" idx="10"/>
          </p:nvPr>
        </p:nvSpPr>
        <p:spPr/>
        <p:txBody>
          <a:bodyPr/>
          <a:lstStyle/>
          <a:p>
            <a:fld id="{D2643E0F-D348-204F-8559-23A296202B15}" type="datetimeFigureOut">
              <a:rPr lang="fi-FI" smtClean="0"/>
              <a:t>18.11.2024</a:t>
            </a:fld>
            <a:endParaRPr lang="fi-FI"/>
          </a:p>
        </p:txBody>
      </p:sp>
      <p:sp>
        <p:nvSpPr>
          <p:cNvPr id="6" name="Alatunnisteen paikkamerkki 5">
            <a:extLst>
              <a:ext uri="{FF2B5EF4-FFF2-40B4-BE49-F238E27FC236}">
                <a16:creationId xmlns:a16="http://schemas.microsoft.com/office/drawing/2014/main" id="{2AE74FDA-28EE-9F34-7C97-C5F741C1E23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99A703D-5C7A-A814-7AE7-BA807989A18A}"/>
              </a:ext>
            </a:extLst>
          </p:cNvPr>
          <p:cNvSpPr>
            <a:spLocks noGrp="1"/>
          </p:cNvSpPr>
          <p:nvPr>
            <p:ph type="sldNum" sz="quarter" idx="12"/>
          </p:nvPr>
        </p:nvSpPr>
        <p:spPr/>
        <p:txBody>
          <a:bodyPr/>
          <a:lstStyle/>
          <a:p>
            <a:fld id="{BD35EA25-2351-724F-A655-8C787FD6F803}" type="slidenum">
              <a:rPr lang="fi-FI" smtClean="0"/>
              <a:t>‹#›</a:t>
            </a:fld>
            <a:endParaRPr lang="fi-FI"/>
          </a:p>
        </p:txBody>
      </p:sp>
    </p:spTree>
    <p:extLst>
      <p:ext uri="{BB962C8B-B14F-4D97-AF65-F5344CB8AC3E}">
        <p14:creationId xmlns:p14="http://schemas.microsoft.com/office/powerpoint/2010/main" val="4171018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a:solidFill>
                  <a:srgbClr val="E84E0F"/>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pic>
        <p:nvPicPr>
          <p:cNvPr id="10" name="Kuva 9" descr="Kuva, joka sisältää kohteen merkki, kello, piirtäminen&#10;&#10;Kuvaus luotu automaattisesti">
            <a:extLst>
              <a:ext uri="{FF2B5EF4-FFF2-40B4-BE49-F238E27FC236}">
                <a16:creationId xmlns:a16="http://schemas.microsoft.com/office/drawing/2014/main" id="{089F6BAD-6117-764A-A3FE-CAF45194E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7"/>
            <a:ext cx="2519256" cy="357403"/>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sp>
        <p:nvSpPr>
          <p:cNvPr id="9" name="Dian numeron paikkamerkki 5"/>
          <p:cNvSpPr>
            <a:spLocks noGrp="1"/>
          </p:cNvSpPr>
          <p:nvPr>
            <p:ph type="sldNum" sz="quarter" idx="4"/>
          </p:nvPr>
        </p:nvSpPr>
        <p:spPr>
          <a:xfrm>
            <a:off x="4517165" y="6363175"/>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614164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accent1"/>
        </a:solidFill>
        <a:effectLst/>
      </p:bgPr>
    </p:bg>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baseline="0">
                <a:solidFill>
                  <a:schemeClr val="bg1"/>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baseline="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lvl1pPr>
              <a:defRPr>
                <a:solidFill>
                  <a:schemeClr val="bg1"/>
                </a:solidFill>
              </a:defRPr>
            </a:lvl1p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pic>
        <p:nvPicPr>
          <p:cNvPr id="9" name="Kuva 8">
            <a:extLst>
              <a:ext uri="{FF2B5EF4-FFF2-40B4-BE49-F238E27FC236}">
                <a16:creationId xmlns:a16="http://schemas.microsoft.com/office/drawing/2014/main" id="{5A5822C7-E2BF-4F46-94E5-ED9B0D8C3A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10"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282740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rgbClr val="E84E0F"/>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531360" y="6341121"/>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290082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chemeClr val="bg1"/>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6" name="Kuva 5">
            <a:extLst>
              <a:ext uri="{FF2B5EF4-FFF2-40B4-BE49-F238E27FC236}">
                <a16:creationId xmlns:a16="http://schemas.microsoft.com/office/drawing/2014/main" id="{F85FC5FD-46DB-DC47-B2F9-DE74DE8D55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7" name="Kuva 6" descr="Kuva, joka sisältää kohteen piirtäminen&#10;&#10;Kuvaus luotu automaattisesti">
            <a:extLst>
              <a:ext uri="{FF2B5EF4-FFF2-40B4-BE49-F238E27FC236}">
                <a16:creationId xmlns:a16="http://schemas.microsoft.com/office/drawing/2014/main" id="{288F0AB4-EB25-2C4A-A16B-DC12979400A5}"/>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pic>
        <p:nvPicPr>
          <p:cNvPr id="8" name="Kuva 7"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
        <p:nvSpPr>
          <p:cNvPr id="9" name="Dian numeron paikkamerkki 5"/>
          <p:cNvSpPr>
            <a:spLocks noGrp="1"/>
          </p:cNvSpPr>
          <p:nvPr>
            <p:ph type="sldNum" sz="quarter" idx="4"/>
          </p:nvPr>
        </p:nvSpPr>
        <p:spPr>
          <a:xfrm>
            <a:off x="4724400" y="633243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095308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4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1" name="Kuva 10"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42906163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6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147999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041400"/>
            <a:ext cx="9144000" cy="2387600"/>
          </a:xfrm>
        </p:spPr>
        <p:txBody>
          <a:bodyPr vert="horz" lIns="91440" tIns="45720" rIns="91440" bIns="45720" rtlCol="0" anchor="b">
            <a:normAutofit/>
          </a:bodyPr>
          <a:lstStyle>
            <a:lvl1pPr algn="l">
              <a:defRPr lang="fi-FI" sz="4000" b="1" dirty="0">
                <a:solidFill>
                  <a:srgbClr val="E84E0F"/>
                </a:solidFill>
                <a:latin typeface="Bookman Old Style" panose="02050604050505020204" pitchFamily="18" charset="0"/>
              </a:defRPr>
            </a:lvl1pPr>
          </a:lstStyle>
          <a:p>
            <a:pPr lvl="0" algn="ctr"/>
            <a:r>
              <a:rPr lang="fi-FI"/>
              <a:t>Muokkaa otsikon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524000" y="3593572"/>
            <a:ext cx="9144000" cy="1160462"/>
          </a:xfrm>
        </p:spPr>
        <p:txBody>
          <a:bodyPr/>
          <a:lstStyle>
            <a:lvl1pPr marL="0" indent="0" algn="ctr">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Suorakulmio 3">
            <a:extLst>
              <a:ext uri="{FF2B5EF4-FFF2-40B4-BE49-F238E27FC236}">
                <a16:creationId xmlns:a16="http://schemas.microsoft.com/office/drawing/2014/main" id="{EE381FB0-D919-9C4E-8805-F082A31A1E7D}"/>
              </a:ext>
            </a:extLst>
          </p:cNvPr>
          <p:cNvSpPr/>
          <p:nvPr userDrawn="1"/>
        </p:nvSpPr>
        <p:spPr>
          <a:xfrm>
            <a:off x="0" y="6089715"/>
            <a:ext cx="12192000" cy="768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91ED3FB4-A4E8-0844-AD31-F41EAC6981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pic>
        <p:nvPicPr>
          <p:cNvPr id="8" name="Kuva 7" descr="Kuva, joka sisältää kohteen piirtäminen&#10;&#10;Kuvaus luotu automaattisesti">
            <a:extLst>
              <a:ext uri="{FF2B5EF4-FFF2-40B4-BE49-F238E27FC236}">
                <a16:creationId xmlns:a16="http://schemas.microsoft.com/office/drawing/2014/main" id="{FCEE6D90-98C1-5C46-A1DD-A0629ED62CD0}"/>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858345" y="6341121"/>
            <a:ext cx="1987196" cy="307542"/>
          </a:xfrm>
          <a:prstGeom prst="rect">
            <a:avLst/>
          </a:prstGeom>
          <a:noFill/>
        </p:spPr>
      </p:pic>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pic>
        <p:nvPicPr>
          <p:cNvPr id="12" name="Kuva 11" descr="Kuva, joka sisältää kohteen piirtäminen&#10;&#10;Kuvaus luotu automaattisesti">
            <a:extLst>
              <a:ext uri="{FF2B5EF4-FFF2-40B4-BE49-F238E27FC236}">
                <a16:creationId xmlns:a16="http://schemas.microsoft.com/office/drawing/2014/main" id="{D7E0BD6C-DF2F-9A4F-8A93-9847BFB3349D}"/>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07660" y="6433995"/>
            <a:ext cx="2599440" cy="179376"/>
          </a:xfrm>
          <a:prstGeom prst="rect">
            <a:avLst/>
          </a:prstGeom>
        </p:spPr>
      </p:pic>
    </p:spTree>
    <p:extLst>
      <p:ext uri="{BB962C8B-B14F-4D97-AF65-F5344CB8AC3E}">
        <p14:creationId xmlns:p14="http://schemas.microsoft.com/office/powerpoint/2010/main" val="3736534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799" y="723900"/>
            <a:ext cx="10519200" cy="896400"/>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0" y="1842557"/>
            <a:ext cx="10520498" cy="4291543"/>
          </a:xfrm>
        </p:spPr>
        <p:txBody>
          <a:bodyPr>
            <a:noAutofit/>
          </a:bodyPr>
          <a:lstStyle>
            <a:lvl1pPr>
              <a:lnSpc>
                <a:spcPct val="100000"/>
              </a:lnSpc>
              <a:buClr>
                <a:srgbClr val="E84E0F"/>
              </a:buClr>
              <a:defRPr sz="2000"/>
            </a:lvl1pPr>
            <a:lvl2pPr>
              <a:buClr>
                <a:srgbClr val="E84E0F"/>
              </a:buClr>
              <a:defRPr sz="2000"/>
            </a:lvl2pPr>
            <a:lvl3pPr>
              <a:buClr>
                <a:srgbClr val="E84E0F"/>
              </a:buClr>
              <a:defRPr sz="2000"/>
            </a:lvl3pPr>
            <a:lvl4pPr>
              <a:buClr>
                <a:srgbClr val="E84E0F"/>
              </a:buClr>
              <a:defRPr sz="2000"/>
            </a:lvl4pPr>
            <a:lvl5pPr>
              <a:buClr>
                <a:srgbClr val="E84E0F"/>
              </a:buClr>
              <a:defRPr sz="20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Kuva, joka sisältää kohteen merkki, kello, piirtäminen&#10;&#10;Kuvaus luotu automaattisesti">
            <a:extLst>
              <a:ext uri="{FF2B5EF4-FFF2-40B4-BE49-F238E27FC236}">
                <a16:creationId xmlns:a16="http://schemas.microsoft.com/office/drawing/2014/main" id="{2CAAD1F8-4512-CB47-A1E4-0802F6998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317325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10515600"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2" name="Kuva 11" descr="Kuva, joka sisältää kohteen merkki, kello, piirtäminen&#10;&#10;Kuvaus luotu automaattisesti">
            <a:extLst>
              <a:ext uri="{FF2B5EF4-FFF2-40B4-BE49-F238E27FC236}">
                <a16:creationId xmlns:a16="http://schemas.microsoft.com/office/drawing/2014/main" id="{647516F7-0729-8044-893A-E9DC6B35D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876425"/>
            <a:ext cx="5257800" cy="4225575"/>
          </a:xfrm>
        </p:spPr>
        <p:txBody>
          <a:bodyPr/>
          <a:lstStyle>
            <a:lvl1pPr>
              <a:defRPr/>
            </a:lvl1pPr>
          </a:lstStyle>
          <a:p>
            <a:r>
              <a:rPr lang="fi-FI"/>
              <a:t>Kuva, johon merkittävä vaihtoehtoinen teksti</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93114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5023584"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
            <a:ext cx="6096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6"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240011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a:t>
            </a:r>
            <a:r>
              <a:rPr lang="fi-FI" err="1"/>
              <a:t>ostikon</a:t>
            </a:r>
            <a:r>
              <a:rPr lang="fi-FI"/>
              <a:t>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66981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076575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Otsikko ja sisältö isolla kuvalla">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99CFE982-9EBB-4845-8218-BDD7E8302B4F}"/>
              </a:ext>
            </a:extLst>
          </p:cNvPr>
          <p:cNvSpPr/>
          <p:nvPr userDrawn="1"/>
        </p:nvSpPr>
        <p:spPr>
          <a:xfrm>
            <a:off x="-383" y="-1"/>
            <a:ext cx="60963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CC4F9729-D9BB-9F42-B05D-C454054D4CA8}"/>
              </a:ext>
            </a:extLst>
          </p:cNvPr>
          <p:cNvSpPr>
            <a:spLocks noGrp="1"/>
          </p:cNvSpPr>
          <p:nvPr>
            <p:ph type="title" hasCustomPrompt="1"/>
          </p:nvPr>
        </p:nvSpPr>
        <p:spPr>
          <a:xfrm>
            <a:off x="634456" y="876989"/>
            <a:ext cx="4826707" cy="1168330"/>
          </a:xfrm>
        </p:spPr>
        <p:txBody>
          <a:bodyPr vert="horz" lIns="91440" tIns="45720" rIns="91440" bIns="45720" rtlCol="0" anchor="ctr">
            <a:normAutofit/>
          </a:bodyPr>
          <a:lstStyle>
            <a:lvl1pPr>
              <a:defRPr lang="fi-FI" sz="3200" b="1" baseline="0"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9" name="Sisällön paikkamerkki 2">
            <a:extLst>
              <a:ext uri="{FF2B5EF4-FFF2-40B4-BE49-F238E27FC236}">
                <a16:creationId xmlns:a16="http://schemas.microsoft.com/office/drawing/2014/main" id="{6988862D-9FDA-A244-8B66-67294B247E4B}"/>
              </a:ext>
            </a:extLst>
          </p:cNvPr>
          <p:cNvSpPr>
            <a:spLocks noGrp="1"/>
          </p:cNvSpPr>
          <p:nvPr>
            <p:ph idx="1"/>
          </p:nvPr>
        </p:nvSpPr>
        <p:spPr>
          <a:xfrm>
            <a:off x="634456" y="2262432"/>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4">
            <a:extLst>
              <a:ext uri="{FF2B5EF4-FFF2-40B4-BE49-F238E27FC236}">
                <a16:creationId xmlns:a16="http://schemas.microsoft.com/office/drawing/2014/main" id="{4B865A77-E489-8B4B-9644-77CF91907C5B}"/>
              </a:ext>
            </a:extLst>
          </p:cNvPr>
          <p:cNvSpPr>
            <a:spLocks noGrp="1"/>
          </p:cNvSpPr>
          <p:nvPr>
            <p:ph type="pic" sz="quarter" idx="11" hasCustomPrompt="1"/>
          </p:nvPr>
        </p:nvSpPr>
        <p:spPr>
          <a:xfrm>
            <a:off x="6095616" y="0"/>
            <a:ext cx="6096384"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737062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1015785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44276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Otsikko, sisältö ja kuv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680AC0-D6EC-FD4E-8AC5-3F00B403870C}"/>
              </a:ext>
            </a:extLst>
          </p:cNvPr>
          <p:cNvSpPr/>
          <p:nvPr userDrawn="1"/>
        </p:nvSpPr>
        <p:spPr>
          <a:xfrm>
            <a:off x="346459" y="348792"/>
            <a:ext cx="5749541" cy="5722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hasCustomPrompt="1"/>
          </p:nvPr>
        </p:nvSpPr>
        <p:spPr>
          <a:xfrm>
            <a:off x="838800" y="565905"/>
            <a:ext cx="4826707" cy="1168330"/>
          </a:xfrm>
        </p:spPr>
        <p:txBody>
          <a:bodyPr vert="horz" lIns="91440" tIns="45720" rIns="91440" bIns="45720" rtlCol="0" anchor="ctr">
            <a:normAutofit/>
          </a:bodyPr>
          <a:lstStyle>
            <a:lvl1pPr>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2" y="1951348"/>
            <a:ext cx="4826707" cy="3846138"/>
          </a:xfrm>
        </p:spPr>
        <p:txBody>
          <a:bodyPr>
            <a:noAutofit/>
          </a:bodyPr>
          <a:lstStyle>
            <a:lvl1pPr>
              <a:lnSpc>
                <a:spcPct val="100000"/>
              </a:lnSpc>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73DAF87-5560-E94B-806B-8E48EC9C146D}"/>
              </a:ext>
            </a:extLst>
          </p:cNvPr>
          <p:cNvSpPr>
            <a:spLocks noGrp="1"/>
          </p:cNvSpPr>
          <p:nvPr>
            <p:ph type="pic" sz="quarter" idx="11" hasCustomPrompt="1"/>
          </p:nvPr>
        </p:nvSpPr>
        <p:spPr>
          <a:xfrm>
            <a:off x="6095616" y="349250"/>
            <a:ext cx="5749925" cy="57213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pic>
        <p:nvPicPr>
          <p:cNvPr id="11" name="Kuva 10" descr="Kuva, joka sisältää kohteen merkki, kello, piirtäminen&#10;&#10;Kuvaus luotu automaattisesti">
            <a:extLst>
              <a:ext uri="{FF2B5EF4-FFF2-40B4-BE49-F238E27FC236}">
                <a16:creationId xmlns:a16="http://schemas.microsoft.com/office/drawing/2014/main" id="{E122DFF6-06C9-C549-8D51-071DFDDA62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5646416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82652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799" y="723900"/>
            <a:ext cx="10519200" cy="896400"/>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838800" y="1842557"/>
            <a:ext cx="10520498" cy="4291543"/>
          </a:xfrm>
        </p:spPr>
        <p:txBody>
          <a:bodyPr>
            <a:noAutofit/>
          </a:bodyPr>
          <a:lstStyle>
            <a:lvl1pPr>
              <a:lnSpc>
                <a:spcPct val="100000"/>
              </a:lnSpc>
              <a:buClr>
                <a:srgbClr val="E84E0F"/>
              </a:buClr>
              <a:defRPr sz="2000"/>
            </a:lvl1pPr>
            <a:lvl2pPr>
              <a:buClr>
                <a:srgbClr val="E84E0F"/>
              </a:buClr>
              <a:defRPr sz="2000"/>
            </a:lvl2pPr>
            <a:lvl3pPr>
              <a:buClr>
                <a:srgbClr val="E84E0F"/>
              </a:buClr>
              <a:defRPr sz="2000"/>
            </a:lvl3pPr>
            <a:lvl4pPr>
              <a:buClr>
                <a:srgbClr val="E84E0F"/>
              </a:buClr>
              <a:defRPr sz="2000"/>
            </a:lvl4pPr>
            <a:lvl5pPr>
              <a:buClr>
                <a:srgbClr val="E84E0F"/>
              </a:buClr>
              <a:defRPr sz="2000">
                <a:solidFill>
                  <a:schemeClr val="tx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8" name="Kuva 7" descr="Kuva, joka sisältää kohteen merkki, kello, piirtäminen&#10;&#10;Kuvaus luotu automaattisesti">
            <a:extLst>
              <a:ext uri="{FF2B5EF4-FFF2-40B4-BE49-F238E27FC236}">
                <a16:creationId xmlns:a16="http://schemas.microsoft.com/office/drawing/2014/main" id="{2CAAD1F8-4512-CB47-A1E4-0802F6998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6028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083425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1781175"/>
            <a:ext cx="5110489"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1781175"/>
            <a:ext cx="511500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237299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kaksi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846324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1501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kaksi sisältökohdetta alaotsikolla">
    <p:spTree>
      <p:nvGrpSpPr>
        <p:cNvPr id="1" name=""/>
        <p:cNvGrpSpPr/>
        <p:nvPr/>
      </p:nvGrpSpPr>
      <p:grpSpPr>
        <a:xfrm>
          <a:off x="0" y="0"/>
          <a:ext cx="0" cy="0"/>
          <a:chOff x="0" y="0"/>
          <a:chExt cx="0" cy="0"/>
        </a:xfrm>
      </p:grpSpPr>
      <p:sp>
        <p:nvSpPr>
          <p:cNvPr id="6" name="Otsikko 1"/>
          <p:cNvSpPr>
            <a:spLocks noGrp="1"/>
          </p:cNvSpPr>
          <p:nvPr>
            <p:ph type="title"/>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 perustyyl. napsautt.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6242711" y="2425531"/>
            <a:ext cx="5110489"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800" y="2425531"/>
            <a:ext cx="511500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8799" y="1732763"/>
            <a:ext cx="5115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6244301" y="1732763"/>
            <a:ext cx="5108899"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3156486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4"/>
          </a:solidFill>
          <a:ln>
            <a:noFill/>
          </a:ln>
        </p:spPr>
        <p:txBody>
          <a:bodyPr lIns="144000" tIns="144000" rIns="144000" bIns="144000"/>
          <a:lstStyle>
            <a:lvl1pPr>
              <a:defRPr sz="2000"/>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212267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804333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87676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kolme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1781175"/>
            <a:ext cx="3312597" cy="4311650"/>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0695162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1"/>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40616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10515600"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2" name="Kuva 11" descr="Kuva, joka sisältää kohteen merkki, kello, piirtäminen&#10;&#10;Kuvaus luotu automaattisesti">
            <a:extLst>
              <a:ext uri="{FF2B5EF4-FFF2-40B4-BE49-F238E27FC236}">
                <a16:creationId xmlns:a16="http://schemas.microsoft.com/office/drawing/2014/main" id="{647516F7-0729-8044-893A-E9DC6B35D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876425"/>
            <a:ext cx="5257800" cy="4225575"/>
          </a:xfrm>
        </p:spPr>
        <p:txBody>
          <a:bodyPr/>
          <a:lstStyle>
            <a:lvl1pPr>
              <a:defRPr/>
            </a:lvl1pPr>
          </a:lstStyle>
          <a:p>
            <a:r>
              <a:rPr lang="fi-FI"/>
              <a:t>Kuva, johon merkittävä vaihtoehtoinen teksti</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203434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tx2"/>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641191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kolme sisältökohdetta alaotsikoll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593177"/>
            <a:ext cx="10514400" cy="894822"/>
          </a:xfrm>
        </p:spPr>
        <p:txBody>
          <a:bodyPr vert="horz" lIns="91440" tIns="45720" rIns="91440" bIns="45720" rtlCol="0" anchor="ctr">
            <a:normAutofit/>
          </a:bodyPr>
          <a:lstStyle>
            <a:lvl1pPr algn="ctr">
              <a:defRPr lang="fi-FI" sz="3200" b="1" dirty="0">
                <a:solidFill>
                  <a:schemeClr val="accent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0" y="2430683"/>
            <a:ext cx="3312597" cy="3662141"/>
          </a:xfrm>
          <a:solidFill>
            <a:schemeClr val="accent6"/>
          </a:solidFill>
          <a:ln>
            <a:noFill/>
          </a:ln>
        </p:spPr>
        <p:txBody>
          <a:bodyPr lIns="144000" tIns="144000" rIns="144000" bIns="144000"/>
          <a:lstStyle>
            <a:lvl1pPr>
              <a:defRPr sz="2000">
                <a:solidFill>
                  <a:schemeClr val="bg1"/>
                </a:solidFill>
              </a:defRPr>
            </a:lvl1pPr>
          </a:lstStyle>
          <a:p>
            <a:pPr lvl="0"/>
            <a:r>
              <a:rPr lang="fi-FI"/>
              <a:t>Muokkaa tekstin perustyylejä napsauttamalla</a:t>
            </a:r>
          </a:p>
        </p:txBody>
      </p:sp>
      <p:sp>
        <p:nvSpPr>
          <p:cNvPr id="7" name="Tekstin paikkamerkki 2">
            <a:extLst>
              <a:ext uri="{FF2B5EF4-FFF2-40B4-BE49-F238E27FC236}">
                <a16:creationId xmlns:a16="http://schemas.microsoft.com/office/drawing/2014/main" id="{BC3D55C5-B582-6D46-8C19-30CC24FFC6C9}"/>
              </a:ext>
            </a:extLst>
          </p:cNvPr>
          <p:cNvSpPr>
            <a:spLocks noGrp="1"/>
          </p:cNvSpPr>
          <p:nvPr>
            <p:ph type="body" idx="1"/>
          </p:nvPr>
        </p:nvSpPr>
        <p:spPr>
          <a:xfrm>
            <a:off x="839789"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8" name="Tekstin paikkamerkki 2">
            <a:extLst>
              <a:ext uri="{FF2B5EF4-FFF2-40B4-BE49-F238E27FC236}">
                <a16:creationId xmlns:a16="http://schemas.microsoft.com/office/drawing/2014/main" id="{88DBD2F6-179A-3C49-B5E1-8087FDF3FF93}"/>
              </a:ext>
            </a:extLst>
          </p:cNvPr>
          <p:cNvSpPr>
            <a:spLocks noGrp="1"/>
          </p:cNvSpPr>
          <p:nvPr>
            <p:ph type="body" idx="19"/>
          </p:nvPr>
        </p:nvSpPr>
        <p:spPr>
          <a:xfrm>
            <a:off x="4441291"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0" name="Tekstin paikkamerkki 2">
            <a:extLst>
              <a:ext uri="{FF2B5EF4-FFF2-40B4-BE49-F238E27FC236}">
                <a16:creationId xmlns:a16="http://schemas.microsoft.com/office/drawing/2014/main" id="{F8422C90-F8A0-974E-BFC6-0006E8DC64EB}"/>
              </a:ext>
            </a:extLst>
          </p:cNvPr>
          <p:cNvSpPr>
            <a:spLocks noGrp="1"/>
          </p:cNvSpPr>
          <p:nvPr>
            <p:ph type="body" idx="20"/>
          </p:nvPr>
        </p:nvSpPr>
        <p:spPr>
          <a:xfrm>
            <a:off x="8041997" y="1737915"/>
            <a:ext cx="3311007" cy="692768"/>
          </a:xfrm>
        </p:spPr>
        <p:txBody>
          <a:bodyPr>
            <a:noAutofit/>
          </a:bodyPr>
          <a:lstStyle>
            <a:lvl1pPr marL="0" indent="0">
              <a:buNone/>
              <a:defRPr sz="2000" b="1">
                <a:solidFill>
                  <a:schemeClr val="tx1"/>
                </a:solidFill>
              </a:defRPr>
            </a:lvl1pPr>
          </a:lstStyle>
          <a:p>
            <a:pPr lvl="0"/>
            <a:r>
              <a:rPr lang="fi-FI"/>
              <a:t>Muokkaa tekstin perustyylejä napsauttamalla</a:t>
            </a:r>
          </a:p>
        </p:txBody>
      </p:sp>
      <p:sp>
        <p:nvSpPr>
          <p:cNvPr id="11"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65060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09410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155900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useita sisältökohtei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8117A79-4BE1-4241-8C55-EA1D1A088419}"/>
              </a:ext>
            </a:extLst>
          </p:cNvPr>
          <p:cNvSpPr/>
          <p:nvPr userDrawn="1"/>
        </p:nvSpPr>
        <p:spPr>
          <a:xfrm>
            <a:off x="0" y="0"/>
            <a:ext cx="415079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p:cNvSpPr>
            <a:spLocks noGrp="1"/>
          </p:cNvSpPr>
          <p:nvPr>
            <p:ph type="title" hasCustomPrompt="1"/>
          </p:nvPr>
        </p:nvSpPr>
        <p:spPr>
          <a:xfrm>
            <a:off x="838800" y="683394"/>
            <a:ext cx="2818801" cy="1934678"/>
          </a:xfrm>
        </p:spPr>
        <p:txBody>
          <a:bodyPr vert="horz" lIns="91440" tIns="45720" rIns="91440" bIns="45720" rtlCol="0" anchor="b" anchorCtr="0">
            <a:normAutofit/>
          </a:bodyPr>
          <a:lstStyle>
            <a:lvl1pPr algn="l">
              <a:defRPr lang="fi-FI" sz="3200" b="1" dirty="0">
                <a:solidFill>
                  <a:schemeClr val="bg1"/>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pic>
        <p:nvPicPr>
          <p:cNvPr id="9" name="Kuva 8" descr="Kuva, joka sisältää kohteen merkki, kello, piirtäminen&#10;&#10;Kuvaus luotu automaattisesti">
            <a:extLst>
              <a:ext uri="{FF2B5EF4-FFF2-40B4-BE49-F238E27FC236}">
                <a16:creationId xmlns:a16="http://schemas.microsoft.com/office/drawing/2014/main" id="{4B1F4F7E-F3BF-A341-86A7-31A7A68C1F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3" name="Sisällön paikkamerkki 2">
            <a:extLst>
              <a:ext uri="{FF2B5EF4-FFF2-40B4-BE49-F238E27FC236}">
                <a16:creationId xmlns:a16="http://schemas.microsoft.com/office/drawing/2014/main" id="{2F9C4B64-D2AA-0D44-874E-290EDF3DF6EE}"/>
              </a:ext>
            </a:extLst>
          </p:cNvPr>
          <p:cNvSpPr>
            <a:spLocks noGrp="1"/>
          </p:cNvSpPr>
          <p:nvPr>
            <p:ph sz="quarter" idx="16"/>
          </p:nvPr>
        </p:nvSpPr>
        <p:spPr>
          <a:xfrm>
            <a:off x="8041203"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2" name="Sisällön paikkamerkki 2">
            <a:extLst>
              <a:ext uri="{FF2B5EF4-FFF2-40B4-BE49-F238E27FC236}">
                <a16:creationId xmlns:a16="http://schemas.microsoft.com/office/drawing/2014/main" id="{47328091-86D3-F74D-93BB-9F45818EFAB1}"/>
              </a:ext>
            </a:extLst>
          </p:cNvPr>
          <p:cNvSpPr>
            <a:spLocks noGrp="1"/>
          </p:cNvSpPr>
          <p:nvPr>
            <p:ph sz="quarter" idx="17"/>
          </p:nvPr>
        </p:nvSpPr>
        <p:spPr>
          <a:xfrm>
            <a:off x="4439701" y="683394"/>
            <a:ext cx="3312597" cy="5409431"/>
          </a:xfrm>
          <a:solidFill>
            <a:schemeClr val="accent6">
              <a:lumMod val="20000"/>
              <a:lumOff val="80000"/>
            </a:schemeClr>
          </a:solidFill>
          <a:ln>
            <a:noFill/>
          </a:ln>
        </p:spPr>
        <p:txBody>
          <a:bodyPr lIns="144000" tIns="144000" rIns="144000" bIns="144000"/>
          <a:lstStyle>
            <a:lvl1pPr>
              <a:defRPr sz="2000"/>
            </a:lvl1pPr>
          </a:lstStyle>
          <a:p>
            <a:pPr lvl="0"/>
            <a:r>
              <a:rPr lang="fi-FI"/>
              <a:t>Muokkaa tekstin perustyylejä napsauttamalla</a:t>
            </a:r>
          </a:p>
        </p:txBody>
      </p:sp>
      <p:sp>
        <p:nvSpPr>
          <p:cNvPr id="13" name="Sisällön paikkamerkki 2">
            <a:extLst>
              <a:ext uri="{FF2B5EF4-FFF2-40B4-BE49-F238E27FC236}">
                <a16:creationId xmlns:a16="http://schemas.microsoft.com/office/drawing/2014/main" id="{A60B930A-20B9-CD42-9D69-DFF778BC7E8C}"/>
              </a:ext>
            </a:extLst>
          </p:cNvPr>
          <p:cNvSpPr>
            <a:spLocks noGrp="1"/>
          </p:cNvSpPr>
          <p:nvPr>
            <p:ph sz="quarter" idx="18"/>
          </p:nvPr>
        </p:nvSpPr>
        <p:spPr>
          <a:xfrm>
            <a:off x="838201" y="2781701"/>
            <a:ext cx="2819400" cy="3311124"/>
          </a:xfrm>
          <a:noFill/>
          <a:ln>
            <a:noFill/>
          </a:ln>
        </p:spPr>
        <p:txBody>
          <a:bodyPr lIns="144000" tIns="144000" rIns="144000" bIns="144000"/>
          <a:lstStyle>
            <a:lvl1pPr marL="0" indent="0">
              <a:buNone/>
              <a:defRPr sz="2000">
                <a:solidFill>
                  <a:schemeClr val="bg1"/>
                </a:solidFill>
              </a:defRPr>
            </a:lvl1pPr>
          </a:lstStyle>
          <a:p>
            <a:pPr lvl="0"/>
            <a:r>
              <a:rPr lang="fi-FI"/>
              <a:t>Muokkaa tekstin perustyylejä napsauttamalla</a:t>
            </a:r>
          </a:p>
        </p:txBody>
      </p:sp>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728079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4400"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8" name="Sisällön paikkamerkki 3"/>
          <p:cNvSpPr>
            <a:spLocks noGrp="1"/>
          </p:cNvSpPr>
          <p:nvPr>
            <p:ph sz="quarter" idx="14"/>
          </p:nvPr>
        </p:nvSpPr>
        <p:spPr>
          <a:xfrm>
            <a:off x="62732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0" name="Sisällön paikkamerkki 3"/>
          <p:cNvSpPr>
            <a:spLocks noGrp="1"/>
          </p:cNvSpPr>
          <p:nvPr>
            <p:ph sz="quarter" idx="15"/>
          </p:nvPr>
        </p:nvSpPr>
        <p:spPr>
          <a:xfrm>
            <a:off x="838800" y="2002420"/>
            <a:ext cx="5080000" cy="3941179"/>
          </a:xfrm>
        </p:spPr>
        <p:txBody>
          <a:bodyPr>
            <a:noAutofit/>
          </a:bodyPr>
          <a:lstStyle>
            <a:lvl1pPr marL="228600" indent="-228600">
              <a:buClr>
                <a:srgbClr val="E84E0F"/>
              </a:buClr>
              <a:defRPr lang="fi-FI" sz="2000" kern="1200" dirty="0">
                <a:solidFill>
                  <a:schemeClr val="tx1"/>
                </a:solidFill>
                <a:latin typeface="+mn-lt"/>
                <a:ea typeface="+mn-ea"/>
                <a:cs typeface="+mn-cs"/>
              </a:defRPr>
            </a:lvl1pPr>
            <a:lvl2pPr>
              <a:defRPr/>
            </a:lvl2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9" name="Kuva 8" descr="Kuva, joka sisältää kohteen merkki, kello, piirtäminen&#10;&#10;Kuvaus luotu automaattisesti">
            <a:extLst>
              <a:ext uri="{FF2B5EF4-FFF2-40B4-BE49-F238E27FC236}">
                <a16:creationId xmlns:a16="http://schemas.microsoft.com/office/drawing/2014/main" id="{A0922CCB-8181-C946-A9DF-E80F2CCA2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8820027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aksi vertailukohdetta">
    <p:spTree>
      <p:nvGrpSpPr>
        <p:cNvPr id="1" name=""/>
        <p:cNvGrpSpPr/>
        <p:nvPr/>
      </p:nvGrpSpPr>
      <p:grpSpPr>
        <a:xfrm>
          <a:off x="0" y="0"/>
          <a:ext cx="0" cy="0"/>
          <a:chOff x="0" y="0"/>
          <a:chExt cx="0" cy="0"/>
        </a:xfrm>
      </p:grpSpPr>
      <p:sp>
        <p:nvSpPr>
          <p:cNvPr id="6" name="Otsikko 1"/>
          <p:cNvSpPr>
            <a:spLocks noGrp="1"/>
          </p:cNvSpPr>
          <p:nvPr>
            <p:ph type="title" hasCustomPrompt="1"/>
          </p:nvPr>
        </p:nvSpPr>
        <p:spPr>
          <a:xfrm>
            <a:off x="838800" y="792000"/>
            <a:ext cx="10516588" cy="894822"/>
          </a:xfrm>
        </p:spPr>
        <p:txBody>
          <a:bodyPr vert="horz" lIns="91440" tIns="45720" rIns="91440" bIns="45720" rtlCol="0" anchor="ctr">
            <a:normAutofit/>
          </a:bodyPr>
          <a:lstStyle>
            <a:lvl1pPr>
              <a:defRPr lang="fi-FI" sz="3200" b="1" dirty="0">
                <a:solidFill>
                  <a:srgbClr val="E84E0F"/>
                </a:solidFill>
                <a:latin typeface="Bookman Old Style" panose="02050604050505020204" pitchFamily="18" charset="0"/>
              </a:defRPr>
            </a:lvl1pPr>
          </a:lstStyle>
          <a:p>
            <a:pPr lvl="0"/>
            <a:r>
              <a:rPr lang="fi-FI"/>
              <a:t>Muokkaa otsikon </a:t>
            </a:r>
            <a:r>
              <a:rPr lang="fi-FI" err="1"/>
              <a:t>perustyyl</a:t>
            </a:r>
            <a:r>
              <a:rPr lang="fi-FI"/>
              <a:t>. </a:t>
            </a:r>
            <a:r>
              <a:rPr lang="fi-FI" err="1"/>
              <a:t>napsautt</a:t>
            </a:r>
            <a:r>
              <a:rPr lang="fi-FI"/>
              <a:t>.</a:t>
            </a:r>
          </a:p>
        </p:txBody>
      </p:sp>
      <p:sp>
        <p:nvSpPr>
          <p:cNvPr id="7" name="Tekstin paikkamerkki 2"/>
          <p:cNvSpPr>
            <a:spLocks noGrp="1"/>
          </p:cNvSpPr>
          <p:nvPr>
            <p:ph type="body" idx="1"/>
          </p:nvPr>
        </p:nvSpPr>
        <p:spPr>
          <a:xfrm>
            <a:off x="839789" y="1761065"/>
            <a:ext cx="5157786" cy="823912"/>
          </a:xfrm>
        </p:spPr>
        <p:txBody>
          <a:bodyPr anchor="ctr" anchorCtr="0">
            <a:normAutofit/>
          </a:bodyPr>
          <a:lstStyle>
            <a:lvl1pPr marL="0" indent="0">
              <a:buNone/>
              <a:defRPr sz="2000" b="1"/>
            </a:lvl1pPr>
          </a:lstStyle>
          <a:p>
            <a:pPr lvl="0"/>
            <a:r>
              <a:rPr lang="fi-FI"/>
              <a:t>Muokkaa tekstin perustyylejä napsauttamalla</a:t>
            </a:r>
          </a:p>
        </p:txBody>
      </p:sp>
      <p:sp>
        <p:nvSpPr>
          <p:cNvPr id="12" name="Sisällön paikkamerkki 3"/>
          <p:cNvSpPr>
            <a:spLocks noGrp="1"/>
          </p:cNvSpPr>
          <p:nvPr>
            <p:ph sz="quarter" idx="15"/>
          </p:nvPr>
        </p:nvSpPr>
        <p:spPr>
          <a:xfrm>
            <a:off x="839787" y="2654298"/>
            <a:ext cx="5157787" cy="3406779"/>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9" name="Tekstin paikkamerkki 4"/>
          <p:cNvSpPr>
            <a:spLocks noGrp="1"/>
          </p:cNvSpPr>
          <p:nvPr>
            <p:ph type="body" sz="quarter" idx="3"/>
          </p:nvPr>
        </p:nvSpPr>
        <p:spPr>
          <a:xfrm>
            <a:off x="6172200" y="1761065"/>
            <a:ext cx="5183188" cy="823912"/>
          </a:xfrm>
        </p:spPr>
        <p:txBody>
          <a:bodyPr anchor="ctr" anchorCtr="0">
            <a:normAutofit/>
          </a:bodyPr>
          <a:lstStyle>
            <a:lvl1pPr marL="0" indent="0">
              <a:buNone/>
              <a:defRPr sz="2000" b="1"/>
            </a:lvl1pPr>
          </a:lstStyle>
          <a:p>
            <a:pPr lvl="0"/>
            <a:r>
              <a:rPr lang="fi-FI"/>
              <a:t>Muokkaa tekstin perustyylejä napsauttamalla</a:t>
            </a:r>
          </a:p>
        </p:txBody>
      </p:sp>
      <p:sp>
        <p:nvSpPr>
          <p:cNvPr id="13" name="Sisällön paikkamerkki 3"/>
          <p:cNvSpPr>
            <a:spLocks noGrp="1"/>
          </p:cNvSpPr>
          <p:nvPr>
            <p:ph sz="quarter" idx="16"/>
          </p:nvPr>
        </p:nvSpPr>
        <p:spPr>
          <a:xfrm>
            <a:off x="6172200" y="2654299"/>
            <a:ext cx="5180013" cy="340678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8"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8203815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Kaksi vertailukohdetta">
    <p:spTree>
      <p:nvGrpSpPr>
        <p:cNvPr id="1" name=""/>
        <p:cNvGrpSpPr/>
        <p:nvPr/>
      </p:nvGrpSpPr>
      <p:grpSpPr>
        <a:xfrm>
          <a:off x="0" y="0"/>
          <a:ext cx="0" cy="0"/>
          <a:chOff x="0" y="0"/>
          <a:chExt cx="0" cy="0"/>
        </a:xfrm>
      </p:grpSpPr>
      <p:sp>
        <p:nvSpPr>
          <p:cNvPr id="6" name="Otsikko 1"/>
          <p:cNvSpPr>
            <a:spLocks noGrp="1"/>
          </p:cNvSpPr>
          <p:nvPr>
            <p:ph type="title"/>
          </p:nvPr>
        </p:nvSpPr>
        <p:spPr>
          <a:xfrm>
            <a:off x="838800" y="792000"/>
            <a:ext cx="5157787" cy="894822"/>
          </a:xfrm>
        </p:spPr>
        <p:txBody>
          <a:bodyPr vert="horz" lIns="91440" tIns="45720" rIns="91440" bIns="45720" rtlCol="0" anchor="b" anchorCtr="0">
            <a:normAutofit/>
          </a:bodyPr>
          <a:lstStyle>
            <a:lvl1pPr>
              <a:defRPr lang="fi-FI" sz="3200" b="1" dirty="0">
                <a:solidFill>
                  <a:srgbClr val="E84E0F"/>
                </a:solidFill>
                <a:latin typeface="Bookman Old Style" panose="02050604050505020204" pitchFamily="18" charset="0"/>
              </a:defRPr>
            </a:lvl1pPr>
          </a:lstStyle>
          <a:p>
            <a:pPr lvl="0"/>
            <a:r>
              <a:rPr lang="fi-FI"/>
              <a:t>Muokkaa ots. perustyyl. napsautt.</a:t>
            </a:r>
          </a:p>
        </p:txBody>
      </p:sp>
      <p:sp>
        <p:nvSpPr>
          <p:cNvPr id="12" name="Sisällön paikkamerkki 3"/>
          <p:cNvSpPr>
            <a:spLocks noGrp="1"/>
          </p:cNvSpPr>
          <p:nvPr>
            <p:ph sz="quarter" idx="15"/>
          </p:nvPr>
        </p:nvSpPr>
        <p:spPr>
          <a:xfrm>
            <a:off x="839787" y="1944547"/>
            <a:ext cx="5157787" cy="4116530"/>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sp>
        <p:nvSpPr>
          <p:cNvPr id="13" name="Sisällön paikkamerkki 3"/>
          <p:cNvSpPr>
            <a:spLocks noGrp="1"/>
          </p:cNvSpPr>
          <p:nvPr>
            <p:ph sz="quarter" idx="16"/>
          </p:nvPr>
        </p:nvSpPr>
        <p:spPr>
          <a:xfrm>
            <a:off x="6172200" y="1944547"/>
            <a:ext cx="5180013" cy="4116531"/>
          </a:xfrm>
        </p:spPr>
        <p:txBody>
          <a:bodyPr>
            <a:noAutofit/>
          </a:bodyPr>
          <a:lstStyle>
            <a:lvl1pPr marL="228600" indent="-228600">
              <a:buClr>
                <a:srgbClr val="E84E0F"/>
              </a:buClr>
              <a:defRPr lang="fi-FI" sz="2000" kern="1200" dirty="0">
                <a:solidFill>
                  <a:schemeClr val="tx1"/>
                </a:solidFill>
                <a:latin typeface="+mn-lt"/>
                <a:ea typeface="+mn-ea"/>
                <a:cs typeface="+mn-cs"/>
              </a:defRPr>
            </a:lvl1pPr>
          </a:lstStyle>
          <a:p>
            <a:pPr marL="228600" lvl="0" indent="-228600" algn="l" defTabSz="914400" rtl="0" eaLnBrk="1" latinLnBrk="0" hangingPunct="1">
              <a:lnSpc>
                <a:spcPct val="90000"/>
              </a:lnSpc>
              <a:spcBef>
                <a:spcPts val="1000"/>
              </a:spcBef>
              <a:buClr>
                <a:srgbClr val="E84E0F"/>
              </a:buClr>
              <a:buFont typeface="Arial" panose="020B0604020202020204" pitchFamily="34" charset="0"/>
              <a:buChar char="•"/>
            </a:pPr>
            <a:r>
              <a:rPr lang="fi-FI"/>
              <a:t>Muokkaa tekstin perustyylejä napsauttamalla</a:t>
            </a:r>
          </a:p>
        </p:txBody>
      </p:sp>
      <p:pic>
        <p:nvPicPr>
          <p:cNvPr id="11" name="Kuva 10" descr="Kuva, joka sisältää kohteen merkki, kello, piirtäminen&#10;&#10;Kuvaus luotu automaattisesti">
            <a:extLst>
              <a:ext uri="{FF2B5EF4-FFF2-40B4-BE49-F238E27FC236}">
                <a16:creationId xmlns:a16="http://schemas.microsoft.com/office/drawing/2014/main" id="{9F711DED-9BB7-2741-B2B5-B287FE5E8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Tekstin paikkamerkki 3">
            <a:extLst>
              <a:ext uri="{FF2B5EF4-FFF2-40B4-BE49-F238E27FC236}">
                <a16:creationId xmlns:a16="http://schemas.microsoft.com/office/drawing/2014/main" id="{92535E47-8FEB-C648-84E4-877450879C6B}"/>
              </a:ext>
            </a:extLst>
          </p:cNvPr>
          <p:cNvSpPr>
            <a:spLocks noGrp="1"/>
          </p:cNvSpPr>
          <p:nvPr>
            <p:ph type="body" sz="quarter" idx="17"/>
          </p:nvPr>
        </p:nvSpPr>
        <p:spPr>
          <a:xfrm>
            <a:off x="6172200" y="792000"/>
            <a:ext cx="5180013" cy="895513"/>
          </a:xfrm>
        </p:spPr>
        <p:txBody>
          <a:bodyPr anchor="b" anchorCtr="0">
            <a:normAutofit/>
          </a:bodyPr>
          <a:lstStyle>
            <a:lvl1pPr marL="0" indent="0">
              <a:buNone/>
              <a:defRPr sz="3200" b="1" i="0">
                <a:solidFill>
                  <a:schemeClr val="accent1"/>
                </a:solidFill>
                <a:latin typeface="Bookman Old Style" panose="02050604050505020204" pitchFamily="18" charset="0"/>
              </a:defRPr>
            </a:lvl1pPr>
          </a:lstStyle>
          <a:p>
            <a:pPr lvl="0"/>
            <a:r>
              <a:rPr lang="fi-FI"/>
              <a:t>Muokkaa tekstin perustyylejä napsauttamalla</a:t>
            </a:r>
          </a:p>
        </p:txBody>
      </p:sp>
      <p:sp>
        <p:nvSpPr>
          <p:cNvPr id="7"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162643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7" name="Otsikko 1"/>
          <p:cNvSpPr>
            <a:spLocks noGrp="1"/>
          </p:cNvSpPr>
          <p:nvPr>
            <p:ph type="title" hasCustomPrompt="1"/>
          </p:nvPr>
        </p:nvSpPr>
        <p:spPr>
          <a:xfrm>
            <a:off x="838799" y="792000"/>
            <a:ext cx="10643047" cy="894822"/>
          </a:xfrm>
        </p:spPr>
        <p:txBody>
          <a:bodyPr vert="horz" lIns="91440" tIns="45720" rIns="91440" bIns="45720" rtlCol="0" anchor="ctr">
            <a:normAutofit/>
          </a:bodyPr>
          <a:lstStyle>
            <a:lvl1pPr marL="0" indent="0">
              <a:buFont typeface="Arial" panose="020B0604020202020204" pitchFamily="34" charset="0"/>
              <a:buNone/>
              <a:defRPr lang="fi-FI" sz="3200" b="1" dirty="0">
                <a:solidFill>
                  <a:srgbClr val="E84E0F"/>
                </a:solidFill>
                <a:latin typeface="Bookman Old Style" panose="02050604050505020204" pitchFamily="18" charset="0"/>
              </a:defRPr>
            </a:lvl1pPr>
          </a:lstStyle>
          <a:p>
            <a:pPr lvl="0"/>
            <a:r>
              <a:rPr lang="fi-FI"/>
              <a:t>Lisää otsikko napsauttamalla</a:t>
            </a:r>
          </a:p>
        </p:txBody>
      </p:sp>
      <p:pic>
        <p:nvPicPr>
          <p:cNvPr id="8" name="Kuva 7" descr="Kuva, joka sisältää kohteen merkki, kello, piirtäminen&#10;&#10;Kuvaus luotu automaattisesti">
            <a:extLst>
              <a:ext uri="{FF2B5EF4-FFF2-40B4-BE49-F238E27FC236}">
                <a16:creationId xmlns:a16="http://schemas.microsoft.com/office/drawing/2014/main" id="{092A8BAA-E0D0-084E-970B-54CF1A587C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5308" y="6332436"/>
            <a:ext cx="2290233" cy="324912"/>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315240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2" name="Kuva 1" descr="Kuva, joka sisältää kohteen merkki&#10;&#10;Kuvaus luotu automaattisesti">
            <a:extLst>
              <a:ext uri="{FF2B5EF4-FFF2-40B4-BE49-F238E27FC236}">
                <a16:creationId xmlns:a16="http://schemas.microsoft.com/office/drawing/2014/main" id="{2569B5C1-C354-2D41-8986-02D83630424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7480300" y="-690931"/>
            <a:ext cx="6032500" cy="8625565"/>
          </a:xfrm>
          <a:prstGeom prst="rect">
            <a:avLst/>
          </a:prstGeom>
        </p:spPr>
      </p:pic>
      <p:pic>
        <p:nvPicPr>
          <p:cNvPr id="4" name="Kuva 3" descr="Kuva, joka sisältää kohteen merkki, kello, piirtäminen&#10;&#10;Kuvaus luotu automaattisesti">
            <a:extLst>
              <a:ext uri="{FF2B5EF4-FFF2-40B4-BE49-F238E27FC236}">
                <a16:creationId xmlns:a16="http://schemas.microsoft.com/office/drawing/2014/main" id="{E6262A87-22E4-6141-8819-450F97A0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459" y="6332436"/>
            <a:ext cx="2290233" cy="324912"/>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69137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sältö ja kuva">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D063E6A-9236-8C4B-A36D-904B217E5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2" name="Otsikko 1">
            <a:extLst>
              <a:ext uri="{FF2B5EF4-FFF2-40B4-BE49-F238E27FC236}">
                <a16:creationId xmlns:a16="http://schemas.microsoft.com/office/drawing/2014/main" id="{C16FE6E8-5EFE-4642-8934-E58FF633B9DC}"/>
              </a:ext>
            </a:extLst>
          </p:cNvPr>
          <p:cNvSpPr>
            <a:spLocks noGrp="1"/>
          </p:cNvSpPr>
          <p:nvPr>
            <p:ph type="title" hasCustomPrompt="1"/>
          </p:nvPr>
        </p:nvSpPr>
        <p:spPr>
          <a:xfrm>
            <a:off x="838200" y="756000"/>
            <a:ext cx="5023584" cy="896400"/>
          </a:xfrm>
        </p:spPr>
        <p:txBody>
          <a:bodyPr>
            <a:normAutofit/>
          </a:bodyPr>
          <a:lstStyle>
            <a:lvl1pPr>
              <a:defRPr sz="3200" b="1" i="0">
                <a:solidFill>
                  <a:schemeClr val="accent1"/>
                </a:solidFill>
                <a:latin typeface="Bookman Old Style" panose="02050604050505020204" pitchFamily="18" charset="0"/>
              </a:defRPr>
            </a:lvl1pPr>
          </a:lstStyle>
          <a:p>
            <a:r>
              <a:rPr lang="fi-FI"/>
              <a:t>Muokkaa otsikon </a:t>
            </a:r>
            <a:r>
              <a:rPr lang="fi-FI" err="1"/>
              <a:t>perustyyl</a:t>
            </a:r>
            <a:r>
              <a:rPr lang="fi-FI"/>
              <a:t>. </a:t>
            </a:r>
            <a:r>
              <a:rPr lang="fi-FI" err="1"/>
              <a:t>napsautt</a:t>
            </a:r>
            <a:r>
              <a:rPr lang="fi-FI"/>
              <a:t>.</a:t>
            </a:r>
          </a:p>
        </p:txBody>
      </p:sp>
      <p:sp>
        <p:nvSpPr>
          <p:cNvPr id="9" name="Tekstin paikkamerkki 8">
            <a:extLst>
              <a:ext uri="{FF2B5EF4-FFF2-40B4-BE49-F238E27FC236}">
                <a16:creationId xmlns:a16="http://schemas.microsoft.com/office/drawing/2014/main" id="{F72A9273-BC5C-C247-AF9E-EC62AB57D9E5}"/>
              </a:ext>
            </a:extLst>
          </p:cNvPr>
          <p:cNvSpPr>
            <a:spLocks noGrp="1"/>
          </p:cNvSpPr>
          <p:nvPr>
            <p:ph type="body" sz="quarter" idx="10"/>
          </p:nvPr>
        </p:nvSpPr>
        <p:spPr>
          <a:xfrm>
            <a:off x="838201" y="1876425"/>
            <a:ext cx="5023584" cy="4225575"/>
          </a:xfrm>
        </p:spPr>
        <p:txBody>
          <a:bodyPr>
            <a:normAutofit/>
          </a:bodyPr>
          <a:lstStyle>
            <a:lvl1pPr>
              <a:buClr>
                <a:schemeClr val="accent1"/>
              </a:buClr>
              <a:defRPr sz="2000"/>
            </a:lvl1pPr>
            <a:lvl2pPr>
              <a:defRPr sz="2000"/>
            </a:lvl2pPr>
            <a:lvl3pPr>
              <a:defRPr sz="2000"/>
            </a:lvl3pPr>
            <a:lvl4pPr>
              <a:defRPr sz="2000"/>
            </a:lvl4pPr>
            <a:lvl5pPr>
              <a:defRPr sz="20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3" name="Kuvan paikkamerkki 12">
            <a:extLst>
              <a:ext uri="{FF2B5EF4-FFF2-40B4-BE49-F238E27FC236}">
                <a16:creationId xmlns:a16="http://schemas.microsoft.com/office/drawing/2014/main" id="{3BB8728E-B9DC-F245-991C-912CE4BC1B49}"/>
              </a:ext>
            </a:extLst>
          </p:cNvPr>
          <p:cNvSpPr>
            <a:spLocks noGrp="1"/>
          </p:cNvSpPr>
          <p:nvPr>
            <p:ph type="pic" sz="quarter" idx="11" hasCustomPrompt="1"/>
          </p:nvPr>
        </p:nvSpPr>
        <p:spPr>
          <a:xfrm>
            <a:off x="6096000" y="1"/>
            <a:ext cx="6096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6"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233140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1"/>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1703110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tx2"/>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96258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väliotsikkodia kuvalla">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9C24DDC-ACA2-6044-85EA-6A128C4634A8}"/>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a:t>Kuva, johon merkittävä vaihtoehtoinen teksti</a:t>
            </a:r>
          </a:p>
          <a:p>
            <a:endParaRPr lang="fi-FI"/>
          </a:p>
        </p:txBody>
      </p:sp>
      <p:sp>
        <p:nvSpPr>
          <p:cNvPr id="2" name="Otsikko 1"/>
          <p:cNvSpPr>
            <a:spLocks noGrp="1"/>
          </p:cNvSpPr>
          <p:nvPr>
            <p:ph type="ctrTitle" hasCustomPrompt="1"/>
          </p:nvPr>
        </p:nvSpPr>
        <p:spPr>
          <a:xfrm>
            <a:off x="1524000" y="2970243"/>
            <a:ext cx="9144000" cy="917513"/>
          </a:xfrm>
          <a:solidFill>
            <a:schemeClr val="accent6"/>
          </a:solidFill>
        </p:spPr>
        <p:txBody>
          <a:bodyPr vert="horz" lIns="180000" tIns="180000" rIns="180000" bIns="180000" rtlCol="0" anchor="ctr" anchorCtr="0">
            <a:spAutoFit/>
          </a:bodyPr>
          <a:lstStyle>
            <a:lvl1pPr algn="ctr">
              <a:defRPr lang="fi-FI" sz="4000" b="1" dirty="0">
                <a:solidFill>
                  <a:schemeClr val="bg1"/>
                </a:solidFill>
                <a:latin typeface="Bookman Old Style" panose="02050604050505020204" pitchFamily="18" charset="0"/>
              </a:defRPr>
            </a:lvl1pPr>
          </a:lstStyle>
          <a:p>
            <a:pPr lvl="0" algn="ctr"/>
            <a:r>
              <a:rPr lang="fi-FI"/>
              <a:t>Välidian otsikko</a:t>
            </a:r>
          </a:p>
        </p:txBody>
      </p:sp>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896330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Loppudia">
    <p:spTree>
      <p:nvGrpSpPr>
        <p:cNvPr id="1" name=""/>
        <p:cNvGrpSpPr/>
        <p:nvPr/>
      </p:nvGrpSpPr>
      <p:grpSpPr>
        <a:xfrm>
          <a:off x="0" y="0"/>
          <a:ext cx="0" cy="0"/>
          <a:chOff x="0" y="0"/>
          <a:chExt cx="0" cy="0"/>
        </a:xfrm>
      </p:grpSpPr>
      <p:pic>
        <p:nvPicPr>
          <p:cNvPr id="5" name="Kuva 4" descr="Kuva, joka sisältää kohteen piirtäminen&#10;&#10;Kuvaus luotu automaattisesti">
            <a:extLst>
              <a:ext uri="{FF2B5EF4-FFF2-40B4-BE49-F238E27FC236}">
                <a16:creationId xmlns:a16="http://schemas.microsoft.com/office/drawing/2014/main" id="{3473ABC2-1458-1047-B444-989AA5740B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5405" y="2525098"/>
            <a:ext cx="5161191" cy="2064476"/>
          </a:xfrm>
          <a:prstGeom prst="rect">
            <a:avLst/>
          </a:prstGeom>
        </p:spPr>
      </p:pic>
      <p:sp>
        <p:nvSpPr>
          <p:cNvPr id="3"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tx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6016678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522620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5_Loppudia">
    <p:bg>
      <p:bgPr>
        <a:solidFill>
          <a:schemeClr val="accent1"/>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5"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4" name="Tekstiruutu 3">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2750483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3_Loppudia">
    <p:bg>
      <p:bgPr>
        <a:solidFill>
          <a:schemeClr val="tx2"/>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6" name="Tekstiruutu 5">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7" name="Tekstiruutu 6">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21488006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4_Loppudia">
    <p:bg>
      <p:bgPr>
        <a:solidFill>
          <a:schemeClr val="accent6"/>
        </a:solidFill>
        <a:effectLst/>
      </p:bgPr>
    </p:bg>
    <p:spTree>
      <p:nvGrpSpPr>
        <p:cNvPr id="1" name=""/>
        <p:cNvGrpSpPr/>
        <p:nvPr/>
      </p:nvGrpSpPr>
      <p:grpSpPr>
        <a:xfrm>
          <a:off x="0" y="0"/>
          <a:ext cx="0" cy="0"/>
          <a:chOff x="0" y="0"/>
          <a:chExt cx="0" cy="0"/>
        </a:xfrm>
      </p:grpSpPr>
      <p:pic>
        <p:nvPicPr>
          <p:cNvPr id="3" name="Kuva 2" descr="Kuva, joka sisältää kohteen piirtäminen, kello&#10;&#10;Kuvaus luotu automaattisesti">
            <a:extLst>
              <a:ext uri="{FF2B5EF4-FFF2-40B4-BE49-F238E27FC236}">
                <a16:creationId xmlns:a16="http://schemas.microsoft.com/office/drawing/2014/main" id="{6B440AAE-3DD1-DD4E-B551-9B8F3211B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9136" y="2598829"/>
            <a:ext cx="5013729" cy="1917014"/>
          </a:xfrm>
          <a:prstGeom prst="rect">
            <a:avLst/>
          </a:prstGeom>
        </p:spPr>
      </p:pic>
      <p:sp>
        <p:nvSpPr>
          <p:cNvPr id="4" name="Dian numeron paikkamerkki 5"/>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
        <p:nvSpPr>
          <p:cNvPr id="5" name="Tekstiruutu 4">
            <a:extLst>
              <a:ext uri="{FF2B5EF4-FFF2-40B4-BE49-F238E27FC236}">
                <a16:creationId xmlns:a16="http://schemas.microsoft.com/office/drawing/2014/main" id="{C7DF645C-BD9B-A449-BA1F-E5485096EC20}"/>
              </a:ext>
            </a:extLst>
          </p:cNvPr>
          <p:cNvSpPr txBox="1"/>
          <p:nvPr userDrawn="1"/>
        </p:nvSpPr>
        <p:spPr>
          <a:xfrm>
            <a:off x="320842" y="6371924"/>
            <a:ext cx="5428649" cy="276999"/>
          </a:xfrm>
          <a:prstGeom prst="rect">
            <a:avLst/>
          </a:prstGeom>
          <a:noFill/>
        </p:spPr>
        <p:txBody>
          <a:bodyPr wrap="square" rtlCol="0">
            <a:spAutoFit/>
          </a:bodyPr>
          <a:lstStyle/>
          <a:p>
            <a:r>
              <a:rPr lang="fi-FI" sz="1200">
                <a:solidFill>
                  <a:schemeClr val="bg2"/>
                </a:solidFill>
                <a:latin typeface="Bookman Old Style" panose="02050604050505020204" pitchFamily="18" charset="0"/>
              </a:rPr>
              <a:t>Koulutuskeskus Salpaus -kuntayhtymä</a:t>
            </a:r>
          </a:p>
        </p:txBody>
      </p:sp>
      <p:sp>
        <p:nvSpPr>
          <p:cNvPr id="6" name="Tekstiruutu 5">
            <a:extLst>
              <a:ext uri="{FF2B5EF4-FFF2-40B4-BE49-F238E27FC236}">
                <a16:creationId xmlns:a16="http://schemas.microsoft.com/office/drawing/2014/main" id="{49D7F797-B6DF-184C-A3CD-8045870B2859}"/>
              </a:ext>
            </a:extLst>
          </p:cNvPr>
          <p:cNvSpPr txBox="1"/>
          <p:nvPr userDrawn="1"/>
        </p:nvSpPr>
        <p:spPr>
          <a:xfrm>
            <a:off x="8742348" y="6310369"/>
            <a:ext cx="3128812" cy="338554"/>
          </a:xfrm>
          <a:prstGeom prst="rect">
            <a:avLst/>
          </a:prstGeom>
          <a:noFill/>
        </p:spPr>
        <p:txBody>
          <a:bodyPr wrap="square" rtlCol="0">
            <a:spAutoFit/>
          </a:bodyPr>
          <a:lstStyle/>
          <a:p>
            <a:pPr algn="r"/>
            <a:r>
              <a:rPr lang="fi-FI" sz="1600" b="1" err="1">
                <a:solidFill>
                  <a:schemeClr val="bg2"/>
                </a:solidFill>
                <a:latin typeface="Bookman Old Style" panose="02050604050505020204" pitchFamily="18" charset="0"/>
              </a:rPr>
              <a:t>www.salpaus.fi</a:t>
            </a:r>
            <a:endParaRPr lang="fi-FI" sz="1600" b="1">
              <a:solidFill>
                <a:schemeClr val="bg2"/>
              </a:solidFill>
              <a:latin typeface="Bookman Old Style" panose="02050604050505020204" pitchFamily="18" charset="0"/>
            </a:endParaRPr>
          </a:p>
        </p:txBody>
      </p:sp>
    </p:spTree>
    <p:extLst>
      <p:ext uri="{BB962C8B-B14F-4D97-AF65-F5344CB8AC3E}">
        <p14:creationId xmlns:p14="http://schemas.microsoft.com/office/powerpoint/2010/main" val="26618113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a:solidFill>
                  <a:srgbClr val="E84E0F"/>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a:solidFill>
                  <a:schemeClr val="tx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pic>
        <p:nvPicPr>
          <p:cNvPr id="10" name="Kuva 9" descr="Kuva, joka sisältää kohteen merkki, kello, piirtäminen&#10;&#10;Kuvaus luotu automaattisesti">
            <a:extLst>
              <a:ext uri="{FF2B5EF4-FFF2-40B4-BE49-F238E27FC236}">
                <a16:creationId xmlns:a16="http://schemas.microsoft.com/office/drawing/2014/main" id="{089F6BAD-6117-764A-A3FE-CAF45194E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7"/>
            <a:ext cx="2519256" cy="357403"/>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sp>
        <p:nvSpPr>
          <p:cNvPr id="9" name="Dian numeron paikkamerkki 5"/>
          <p:cNvSpPr>
            <a:spLocks noGrp="1"/>
          </p:cNvSpPr>
          <p:nvPr>
            <p:ph type="sldNum" sz="quarter" idx="4"/>
          </p:nvPr>
        </p:nvSpPr>
        <p:spPr>
          <a:xfrm>
            <a:off x="4517165" y="6363175"/>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41966845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accent1"/>
        </a:solidFill>
        <a:effectLst/>
      </p:bgPr>
    </p:bg>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B6BE712F-284D-904B-9A6E-DC748233E475}"/>
              </a:ext>
            </a:extLst>
          </p:cNvPr>
          <p:cNvSpPr>
            <a:spLocks noGrp="1"/>
          </p:cNvSpPr>
          <p:nvPr>
            <p:ph type="title" hasCustomPrompt="1"/>
          </p:nvPr>
        </p:nvSpPr>
        <p:spPr>
          <a:xfrm>
            <a:off x="800100" y="1624385"/>
            <a:ext cx="6680200" cy="2365375"/>
          </a:xfrm>
        </p:spPr>
        <p:txBody>
          <a:bodyPr anchor="b" anchorCtr="0"/>
          <a:lstStyle>
            <a:lvl1pPr>
              <a:defRPr b="1" i="0" baseline="0">
                <a:solidFill>
                  <a:schemeClr val="bg1"/>
                </a:solidFill>
                <a:latin typeface="Bookman Old Style" panose="02050604050505020204" pitchFamily="18" charset="0"/>
              </a:defRPr>
            </a:lvl1pPr>
          </a:lstStyle>
          <a:p>
            <a:r>
              <a:rPr lang="fi-FI"/>
              <a:t>Lisää otsikko</a:t>
            </a:r>
          </a:p>
        </p:txBody>
      </p:sp>
      <p:sp>
        <p:nvSpPr>
          <p:cNvPr id="3" name="Alaotsikko 2"/>
          <p:cNvSpPr>
            <a:spLocks noGrp="1"/>
          </p:cNvSpPr>
          <p:nvPr>
            <p:ph type="subTitle" idx="1" hasCustomPrompt="1"/>
          </p:nvPr>
        </p:nvSpPr>
        <p:spPr>
          <a:xfrm>
            <a:off x="800100" y="4154332"/>
            <a:ext cx="6680200" cy="1160462"/>
          </a:xfrm>
        </p:spPr>
        <p:txBody>
          <a:bodyPr/>
          <a:lstStyle>
            <a:lvl1pPr marL="0" indent="0" algn="l">
              <a:buNone/>
              <a:defRPr sz="2400" baseline="0">
                <a:solidFill>
                  <a:schemeClr val="bg1"/>
                </a:solidFill>
                <a:latin typeface="Bookman Old Style" panose="020506040505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a:t>
            </a:r>
          </a:p>
        </p:txBody>
      </p:sp>
      <p:pic>
        <p:nvPicPr>
          <p:cNvPr id="7" name="Kuva 6" descr="Kuva, joka sisältää kohteen merkki&#10;&#10;Kuvaus luotu automaattisesti">
            <a:extLst>
              <a:ext uri="{FF2B5EF4-FFF2-40B4-BE49-F238E27FC236}">
                <a16:creationId xmlns:a16="http://schemas.microsoft.com/office/drawing/2014/main" id="{34C5F126-34C7-7F41-8D9C-9C1D974EAB7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480300" y="-700357"/>
            <a:ext cx="6032500" cy="8625565"/>
          </a:xfrm>
          <a:prstGeom prst="rect">
            <a:avLst/>
          </a:prstGeom>
        </p:spPr>
      </p:pic>
      <p:sp>
        <p:nvSpPr>
          <p:cNvPr id="2" name="Päivämäärän paikkamerkki 1">
            <a:extLst>
              <a:ext uri="{FF2B5EF4-FFF2-40B4-BE49-F238E27FC236}">
                <a16:creationId xmlns:a16="http://schemas.microsoft.com/office/drawing/2014/main" id="{3E6D88E5-8476-BE4C-8A7A-A48E09914A26}"/>
              </a:ext>
            </a:extLst>
          </p:cNvPr>
          <p:cNvSpPr>
            <a:spLocks noGrp="1"/>
          </p:cNvSpPr>
          <p:nvPr>
            <p:ph type="dt" sz="half" idx="10"/>
          </p:nvPr>
        </p:nvSpPr>
        <p:spPr>
          <a:xfrm>
            <a:off x="800100" y="6356350"/>
            <a:ext cx="2743200" cy="365125"/>
          </a:xfrm>
        </p:spPr>
        <p:txBody>
          <a:bodyPr/>
          <a:lstStyle>
            <a:lvl1pPr>
              <a:defRPr>
                <a:solidFill>
                  <a:schemeClr val="bg1"/>
                </a:solidFill>
              </a:defRPr>
            </a:lvl1pPr>
          </a:lstStyle>
          <a:p>
            <a:endParaRPr lang="fi-FI"/>
          </a:p>
        </p:txBody>
      </p:sp>
      <p:sp>
        <p:nvSpPr>
          <p:cNvPr id="8" name="Tekstin paikkamerkki 7">
            <a:extLst>
              <a:ext uri="{FF2B5EF4-FFF2-40B4-BE49-F238E27FC236}">
                <a16:creationId xmlns:a16="http://schemas.microsoft.com/office/drawing/2014/main" id="{3420EC34-87C7-D64D-B05C-4D32B11DE0F8}"/>
              </a:ext>
            </a:extLst>
          </p:cNvPr>
          <p:cNvSpPr>
            <a:spLocks noGrp="1"/>
          </p:cNvSpPr>
          <p:nvPr>
            <p:ph type="body" sz="quarter" idx="11" hasCustomPrompt="1"/>
          </p:nvPr>
        </p:nvSpPr>
        <p:spPr>
          <a:xfrm>
            <a:off x="800100" y="5391150"/>
            <a:ext cx="5419725" cy="411163"/>
          </a:xfrm>
        </p:spPr>
        <p:txBody>
          <a:bodyPr>
            <a:normAutofit/>
          </a:bodyPr>
          <a:lstStyle>
            <a:lvl1pPr marL="0" indent="0">
              <a:buFont typeface="Arial" panose="020B0604020202020204" pitchFamily="34" charse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Esittäjän tiedot</a:t>
            </a:r>
          </a:p>
        </p:txBody>
      </p:sp>
      <p:pic>
        <p:nvPicPr>
          <p:cNvPr id="9" name="Kuva 8">
            <a:extLst>
              <a:ext uri="{FF2B5EF4-FFF2-40B4-BE49-F238E27FC236}">
                <a16:creationId xmlns:a16="http://schemas.microsoft.com/office/drawing/2014/main" id="{5A5822C7-E2BF-4F46-94E5-ED9B0D8C3A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0000" y="666126"/>
            <a:ext cx="2519256" cy="357403"/>
          </a:xfrm>
          <a:prstGeom prst="rect">
            <a:avLst/>
          </a:prstGeom>
        </p:spPr>
      </p:pic>
      <p:sp>
        <p:nvSpPr>
          <p:cNvPr id="10" name="Dian numeron paikkamerkki 5"/>
          <p:cNvSpPr>
            <a:spLocks noGrp="1"/>
          </p:cNvSpPr>
          <p:nvPr>
            <p:ph type="sldNum" sz="quarter" idx="4"/>
          </p:nvPr>
        </p:nvSpPr>
        <p:spPr>
          <a:xfrm>
            <a:off x="4448798" y="6329873"/>
            <a:ext cx="2743200" cy="365125"/>
          </a:xfrm>
          <a:prstGeom prst="rect">
            <a:avLst/>
          </a:prstGeom>
        </p:spPr>
        <p:txBody>
          <a:bodyPr vert="horz" lIns="91440" tIns="45720" rIns="91440" bIns="45720" rtlCol="0" anchor="ctr"/>
          <a:lstStyle>
            <a:lvl1pPr algn="r">
              <a:defRPr sz="1200">
                <a:solidFill>
                  <a:schemeClr val="bg1"/>
                </a:solidFill>
              </a:defRPr>
            </a:lvl1pPr>
          </a:lstStyle>
          <a:p>
            <a:fld id="{C47F7060-961A-4FDB-AE8A-ADF672563E2F}" type="slidenum">
              <a:rPr lang="fi-FI" smtClean="0"/>
              <a:pPr/>
              <a:t>‹#›</a:t>
            </a:fld>
            <a:endParaRPr lang="fi-FI"/>
          </a:p>
        </p:txBody>
      </p:sp>
    </p:spTree>
    <p:extLst>
      <p:ext uri="{BB962C8B-B14F-4D97-AF65-F5344CB8AC3E}">
        <p14:creationId xmlns:p14="http://schemas.microsoft.com/office/powerpoint/2010/main" val="2705584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2.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theme" Target="../theme/theme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0" Type="http://schemas.openxmlformats.org/officeDocument/2006/relationships/slideLayout" Target="../slideLayouts/slideLayout73.xml"/><Relationship Id="rId41"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theme" Target="../theme/theme4.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8" Type="http://schemas.openxmlformats.org/officeDocument/2006/relationships/slideLayout" Target="../slideLayouts/slideLayout105.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20" Type="http://schemas.openxmlformats.org/officeDocument/2006/relationships/slideLayout" Target="../slideLayouts/slideLayout117.xml"/><Relationship Id="rId41"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otsikon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dhfgsdhfdghdf</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F7060-961A-4FDB-AE8A-ADF672563E2F}" type="slidenum">
              <a:rPr lang="fi-FI" smtClean="0"/>
              <a:t>‹#›</a:t>
            </a:fld>
            <a:endParaRPr lang="fi-FI"/>
          </a:p>
        </p:txBody>
      </p:sp>
    </p:spTree>
    <p:extLst>
      <p:ext uri="{BB962C8B-B14F-4D97-AF65-F5344CB8AC3E}">
        <p14:creationId xmlns:p14="http://schemas.microsoft.com/office/powerpoint/2010/main" val="868744582"/>
      </p:ext>
    </p:extLst>
  </p:cSld>
  <p:clrMap bg1="lt1" tx1="dk1" bg2="lt2" tx2="dk2" accent1="accent1" accent2="accent2" accent3="accent3" accent4="accent4" accent5="accent5" accent6="accent6" hlink="hlink" folHlink="folHlink"/>
  <p:sldLayoutIdLst>
    <p:sldLayoutId id="2147483659" r:id="rId1"/>
    <p:sldLayoutId id="2147483664" r:id="rId2"/>
    <p:sldLayoutId id="2147483661" r:id="rId3"/>
    <p:sldLayoutId id="2147483668" r:id="rId4"/>
    <p:sldLayoutId id="2147483660" r:id="rId5"/>
    <p:sldLayoutId id="2147483669" r:id="rId6"/>
    <p:sldLayoutId id="2147483658" r:id="rId7"/>
    <p:sldLayoutId id="2147483662" r:id="rId8"/>
    <p:sldLayoutId id="2147483677" r:id="rId9"/>
    <p:sldLayoutId id="2147483687" r:id="rId10"/>
    <p:sldLayoutId id="2147483696" r:id="rId11"/>
    <p:sldLayoutId id="2147483697" r:id="rId12"/>
    <p:sldLayoutId id="2147483650" r:id="rId13"/>
    <p:sldLayoutId id="2147483670" r:id="rId14"/>
    <p:sldLayoutId id="2147483675" r:id="rId15"/>
    <p:sldLayoutId id="2147483690" r:id="rId16"/>
    <p:sldLayoutId id="2147483691" r:id="rId17"/>
    <p:sldLayoutId id="2147483692" r:id="rId18"/>
    <p:sldLayoutId id="2147483693" r:id="rId19"/>
    <p:sldLayoutId id="2147483694" r:id="rId20"/>
    <p:sldLayoutId id="2147483695" r:id="rId21"/>
    <p:sldLayoutId id="2147483663" r:id="rId22"/>
    <p:sldLayoutId id="2147483679" r:id="rId23"/>
    <p:sldLayoutId id="2147483671" r:id="rId24"/>
    <p:sldLayoutId id="2147483680" r:id="rId25"/>
    <p:sldLayoutId id="2147483678" r:id="rId26"/>
    <p:sldLayoutId id="2147483682" r:id="rId27"/>
    <p:sldLayoutId id="2147483683" r:id="rId28"/>
    <p:sldLayoutId id="2147483665" r:id="rId29"/>
    <p:sldLayoutId id="2147483672" r:id="rId30"/>
    <p:sldLayoutId id="2147483676" r:id="rId31"/>
    <p:sldLayoutId id="2147483656" r:id="rId32"/>
    <p:sldLayoutId id="2147483657" r:id="rId33"/>
    <p:sldLayoutId id="2147483684" r:id="rId34"/>
    <p:sldLayoutId id="2147483654" r:id="rId35"/>
    <p:sldLayoutId id="2147483655" r:id="rId36"/>
    <p:sldLayoutId id="2147483667" r:id="rId37"/>
    <p:sldLayoutId id="2147483685" r:id="rId38"/>
    <p:sldLayoutId id="2147483686" r:id="rId39"/>
    <p:sldLayoutId id="2147483666" r:id="rId40"/>
    <p:sldLayoutId id="2147483673" r:id="rId41"/>
    <p:sldLayoutId id="2147483698" r:id="rId42"/>
    <p:sldLayoutId id="2147483674" r:id="rId43"/>
    <p:sldLayoutId id="2147483681" r:id="rId44"/>
  </p:sldLayoutIdLst>
  <p:hf hdr="0"/>
  <p:txStyles>
    <p:titleStyle>
      <a:lvl1pPr algn="l" defTabSz="914400" rtl="0" eaLnBrk="1" latinLnBrk="0" hangingPunct="1">
        <a:lnSpc>
          <a:spcPct val="90000"/>
        </a:lnSpc>
        <a:spcBef>
          <a:spcPct val="0"/>
        </a:spcBef>
        <a:buNone/>
        <a:defRPr sz="4400" b="1" i="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F419570-3C47-943D-96BB-284BB615FE19}"/>
              </a:ext>
            </a:extLst>
          </p:cNvPr>
          <p:cNvSpPr>
            <a:spLocks noGrp="1"/>
          </p:cNvSpPr>
          <p:nvPr>
            <p:ph type="title"/>
          </p:nvPr>
        </p:nvSpPr>
        <p:spPr>
          <a:xfrm>
            <a:off x="838200" y="365125"/>
            <a:ext cx="10515600" cy="594995"/>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5D35AE54-C054-3707-202A-A9F516F44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7677F93-C33E-583C-C9E5-32DDB6282E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43E0F-D348-204F-8559-23A296202B15}" type="datetimeFigureOut">
              <a:rPr lang="fi-FI" smtClean="0"/>
              <a:t>18.11.2024</a:t>
            </a:fld>
            <a:endParaRPr lang="fi-FI"/>
          </a:p>
        </p:txBody>
      </p:sp>
      <p:sp>
        <p:nvSpPr>
          <p:cNvPr id="5" name="Alatunnisteen paikkamerkki 4">
            <a:extLst>
              <a:ext uri="{FF2B5EF4-FFF2-40B4-BE49-F238E27FC236}">
                <a16:creationId xmlns:a16="http://schemas.microsoft.com/office/drawing/2014/main" id="{58F10022-37EC-25D3-7C91-F4A407749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F7771322-7635-2EE1-6B6C-B6B393586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5EA25-2351-724F-A655-8C787FD6F803}" type="slidenum">
              <a:rPr lang="fi-FI" smtClean="0"/>
              <a:t>‹#›</a:t>
            </a:fld>
            <a:endParaRPr lang="fi-FI"/>
          </a:p>
        </p:txBody>
      </p:sp>
    </p:spTree>
    <p:extLst>
      <p:ext uri="{BB962C8B-B14F-4D97-AF65-F5344CB8AC3E}">
        <p14:creationId xmlns:p14="http://schemas.microsoft.com/office/powerpoint/2010/main" val="7931376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914400" rtl="0" eaLnBrk="1" latinLnBrk="0" hangingPunct="1">
        <a:lnSpc>
          <a:spcPct val="90000"/>
        </a:lnSpc>
        <a:spcBef>
          <a:spcPct val="0"/>
        </a:spcBef>
        <a:buNone/>
        <a:defRPr sz="2400" b="1" i="0" kern="1200">
          <a:solidFill>
            <a:srgbClr val="E46C2A"/>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otsikon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dhfgsdhfdghdf</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F7060-961A-4FDB-AE8A-ADF672563E2F}" type="slidenum">
              <a:rPr lang="fi-FI" smtClean="0"/>
              <a:t>‹#›</a:t>
            </a:fld>
            <a:endParaRPr lang="fi-FI"/>
          </a:p>
        </p:txBody>
      </p:sp>
    </p:spTree>
    <p:extLst>
      <p:ext uri="{BB962C8B-B14F-4D97-AF65-F5344CB8AC3E}">
        <p14:creationId xmlns:p14="http://schemas.microsoft.com/office/powerpoint/2010/main" val="5516538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Lst>
  <p:hf hdr="0"/>
  <p:txStyles>
    <p:titleStyle>
      <a:lvl1pPr algn="l" defTabSz="914400" rtl="0" eaLnBrk="1" latinLnBrk="0" hangingPunct="1">
        <a:lnSpc>
          <a:spcPct val="90000"/>
        </a:lnSpc>
        <a:spcBef>
          <a:spcPct val="0"/>
        </a:spcBef>
        <a:buNone/>
        <a:defRPr sz="4400" b="1" i="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otsikon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dhfgsdhfdghdf</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F7060-961A-4FDB-AE8A-ADF672563E2F}" type="slidenum">
              <a:rPr lang="fi-FI" smtClean="0"/>
              <a:t>‹#›</a:t>
            </a:fld>
            <a:endParaRPr lang="fi-FI"/>
          </a:p>
        </p:txBody>
      </p:sp>
    </p:spTree>
    <p:extLst>
      <p:ext uri="{BB962C8B-B14F-4D97-AF65-F5344CB8AC3E}">
        <p14:creationId xmlns:p14="http://schemas.microsoft.com/office/powerpoint/2010/main" val="326848376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Lst>
  <p:hf hdr="0"/>
  <p:txStyles>
    <p:titleStyle>
      <a:lvl1pPr algn="l" defTabSz="914400" rtl="0" eaLnBrk="1" latinLnBrk="0" hangingPunct="1">
        <a:lnSpc>
          <a:spcPct val="90000"/>
        </a:lnSpc>
        <a:spcBef>
          <a:spcPct val="0"/>
        </a:spcBef>
        <a:buNone/>
        <a:defRPr sz="4400" b="1" i="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8.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2.xlsx"/><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Excel_Worksheet3.xlsx"/><Relationship Id="rId1" Type="http://schemas.openxmlformats.org/officeDocument/2006/relationships/slideLayout" Target="../slideLayouts/slideLayout35.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0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EA66A5-C71E-4ECF-8E82-D48CEC5EE095}"/>
              </a:ext>
            </a:extLst>
          </p:cNvPr>
          <p:cNvSpPr>
            <a:spLocks noGrp="1"/>
          </p:cNvSpPr>
          <p:nvPr>
            <p:ph type="title"/>
          </p:nvPr>
        </p:nvSpPr>
        <p:spPr>
          <a:xfrm>
            <a:off x="933266" y="2928025"/>
            <a:ext cx="8679655" cy="1232320"/>
          </a:xfrm>
        </p:spPr>
        <p:txBody>
          <a:bodyPr>
            <a:noAutofit/>
          </a:bodyPr>
          <a:lstStyle/>
          <a:p>
            <a:r>
              <a:rPr lang="fi-FI" sz="3600">
                <a:latin typeface="Bookman Old Style"/>
              </a:rPr>
              <a:t>Toiminta- ja talous-</a:t>
            </a:r>
            <a:br>
              <a:rPr lang="fi-FI" sz="3600">
                <a:latin typeface="Bookman Old Style"/>
              </a:rPr>
            </a:br>
            <a:r>
              <a:rPr lang="fi-FI" sz="3600">
                <a:latin typeface="Bookman Old Style"/>
              </a:rPr>
              <a:t>suunnitelma 2025-2027, talousarvio 2025</a:t>
            </a:r>
            <a:endParaRPr lang="fi-FI" sz="3600"/>
          </a:p>
        </p:txBody>
      </p:sp>
      <p:sp>
        <p:nvSpPr>
          <p:cNvPr id="6" name="Dian numeron paikkamerkki 5">
            <a:extLst>
              <a:ext uri="{FF2B5EF4-FFF2-40B4-BE49-F238E27FC236}">
                <a16:creationId xmlns:a16="http://schemas.microsoft.com/office/drawing/2014/main" id="{E2EE138E-6DC2-4714-9A48-239E8C8A1BA9}"/>
              </a:ext>
            </a:extLst>
          </p:cNvPr>
          <p:cNvSpPr>
            <a:spLocks noGrp="1"/>
          </p:cNvSpPr>
          <p:nvPr>
            <p:ph type="sldNum" sz="quarter" idx="4"/>
          </p:nvPr>
        </p:nvSpPr>
        <p:spPr/>
        <p:txBody>
          <a:bodyPr/>
          <a:lstStyle/>
          <a:p>
            <a:fld id="{C47F7060-961A-4FDB-AE8A-ADF672563E2F}" type="slidenum">
              <a:rPr lang="fi-FI" smtClean="0"/>
              <a:pPr/>
              <a:t>1</a:t>
            </a:fld>
            <a:endParaRPr lang="fi-FI"/>
          </a:p>
        </p:txBody>
      </p:sp>
      <p:sp>
        <p:nvSpPr>
          <p:cNvPr id="7" name="Tekstin paikkamerkki 6">
            <a:extLst>
              <a:ext uri="{FF2B5EF4-FFF2-40B4-BE49-F238E27FC236}">
                <a16:creationId xmlns:a16="http://schemas.microsoft.com/office/drawing/2014/main" id="{CA830B87-B3BA-027B-1D94-F29A83BA9C8A}"/>
              </a:ext>
            </a:extLst>
          </p:cNvPr>
          <p:cNvSpPr>
            <a:spLocks noGrp="1"/>
          </p:cNvSpPr>
          <p:nvPr>
            <p:ph type="body" sz="quarter" idx="11"/>
          </p:nvPr>
        </p:nvSpPr>
        <p:spPr>
          <a:xfrm>
            <a:off x="1048979" y="5053781"/>
            <a:ext cx="5984158" cy="1120877"/>
          </a:xfrm>
        </p:spPr>
        <p:txBody>
          <a:bodyPr>
            <a:normAutofit/>
          </a:bodyPr>
          <a:lstStyle/>
          <a:p>
            <a:r>
              <a:rPr lang="fi-FI"/>
              <a:t>YHTYMÄKOKOUS 19.11.2024</a:t>
            </a:r>
          </a:p>
          <a:p>
            <a:r>
              <a:rPr lang="fi-FI"/>
              <a:t>Martti Tokola, Päivi Saarelainen</a:t>
            </a:r>
          </a:p>
          <a:p>
            <a:endParaRPr lang="fi-FI"/>
          </a:p>
        </p:txBody>
      </p:sp>
    </p:spTree>
    <p:extLst>
      <p:ext uri="{BB962C8B-B14F-4D97-AF65-F5344CB8AC3E}">
        <p14:creationId xmlns:p14="http://schemas.microsoft.com/office/powerpoint/2010/main" val="507069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441287" y="321770"/>
            <a:ext cx="5909733" cy="1168330"/>
          </a:xfrm>
        </p:spPr>
        <p:txBody>
          <a:bodyPr anchor="ctr">
            <a:normAutofit fontScale="90000"/>
          </a:bodyPr>
          <a:lstStyle/>
          <a:p>
            <a:r>
              <a:rPr lang="fi-FI" sz="2800"/>
              <a:t>Talousarvion 2025 ja </a:t>
            </a:r>
            <a:br>
              <a:rPr lang="fi-FI" sz="2800"/>
            </a:br>
            <a:r>
              <a:rPr lang="fi-FI" sz="2800"/>
              <a:t>Toiminta- ja taloussuunnitelman 2025-2027 valmistelu</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525488" y="1603592"/>
            <a:ext cx="5485927" cy="2508979"/>
          </a:xfrm>
        </p:spPr>
        <p:txBody>
          <a:bodyPr/>
          <a:lstStyle/>
          <a:p>
            <a:r>
              <a:rPr lang="fi-FI" sz="2000"/>
              <a:t>Taloussuunnitelmakausi on budjetoitu vuoden 2025 osalta budjettiriihipäätöksen tietojen perusteella ja kahdelle seuraavalle vuodelle (26-27) on arvioitu 2 prosentin rahoituksen indeksitarkistus ja vastaavan tasoinen kustannusten nousu.</a:t>
            </a:r>
          </a:p>
          <a:p>
            <a:r>
              <a:rPr lang="fi-FI" sz="2000"/>
              <a:t>Toimintakulut laskevat -511 000 euroa (-0,8 %) talousarviossa 2024. Kasvua on kuitenkin vuoden 2023 tilinpäätökseen nähden 1,6 miljoonaa euroa (2,8 %). </a:t>
            </a:r>
          </a:p>
        </p:txBody>
      </p:sp>
      <p:pic>
        <p:nvPicPr>
          <p:cNvPr id="20" name="Kuvan paikkamerkki 19" descr="Kuva, joka sisältää kohteen henkilö, seisominen, nainen, sisä&#10;&#10;Kuvaus luotu automaattisesti">
            <a:extLst>
              <a:ext uri="{FF2B5EF4-FFF2-40B4-BE49-F238E27FC236}">
                <a16:creationId xmlns:a16="http://schemas.microsoft.com/office/drawing/2014/main" id="{3B4C9BD9-F2E9-5540-9DC1-D360E31BD4E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25856" r="24141"/>
          <a:stretch/>
        </p:blipFill>
        <p:spPr>
          <a:xfrm>
            <a:off x="6095616" y="10"/>
            <a:ext cx="6096384" cy="6857990"/>
          </a:xfrm>
          <a:noFill/>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defTabSz="914400" rtl="0" eaLnBrk="1" fontAlgn="auto" latinLnBrk="0" hangingPunct="1">
              <a:spcBef>
                <a:spcPts val="0"/>
              </a:spcBef>
              <a:spcAft>
                <a:spcPts val="600"/>
              </a:spcAft>
              <a:buClrTx/>
              <a:buSzTx/>
              <a:buFontTx/>
              <a:buNone/>
              <a:tabLst/>
              <a:defRPr/>
            </a:pPr>
            <a:fld id="{C47F7060-961A-4FDB-AE8A-ADF672563E2F}" type="slidenum">
              <a:rPr kumimoji="0" lang="fi-FI" b="0" i="0" u="none" strike="noStrike" kern="1200" cap="none" spc="0" normalizeH="0" baseline="0" noProof="0" smtClean="0">
                <a:ln>
                  <a:noFill/>
                </a:ln>
                <a:solidFill>
                  <a:schemeClr val="tx1"/>
                </a:solidFill>
                <a:effectLst/>
                <a:uLnTx/>
                <a:uFillTx/>
              </a:rPr>
              <a:pPr marL="0" marR="0" lvl="0" indent="0" defTabSz="914400" rtl="0" eaLnBrk="1" fontAlgn="auto" latinLnBrk="0" hangingPunct="1">
                <a:spcBef>
                  <a:spcPts val="0"/>
                </a:spcBef>
                <a:spcAft>
                  <a:spcPts val="600"/>
                </a:spcAft>
                <a:buClrTx/>
                <a:buSzTx/>
                <a:buFontTx/>
                <a:buNone/>
                <a:tabLst/>
                <a:defRPr/>
              </a:pPr>
              <a:t>10</a:t>
            </a:fld>
            <a:endParaRPr kumimoji="0" lang="fi-FI" b="0" i="0" u="none" strike="noStrike" kern="1200"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118038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441287" y="321770"/>
            <a:ext cx="5909733" cy="1168330"/>
          </a:xfrm>
        </p:spPr>
        <p:txBody>
          <a:bodyPr anchor="ctr">
            <a:normAutofit fontScale="90000"/>
          </a:bodyPr>
          <a:lstStyle/>
          <a:p>
            <a:r>
              <a:rPr lang="fi-FI" sz="2800"/>
              <a:t>Talousarvion 2025 ja </a:t>
            </a:r>
            <a:br>
              <a:rPr lang="fi-FI" sz="2800"/>
            </a:br>
            <a:r>
              <a:rPr lang="fi-FI" sz="2800"/>
              <a:t>Toiminta- ja taloussuunnitelman 2025-2027 valmistelu</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525488" y="1603592"/>
            <a:ext cx="5485927" cy="2508979"/>
          </a:xfrm>
        </p:spPr>
        <p:txBody>
          <a:bodyPr/>
          <a:lstStyle/>
          <a:p>
            <a:r>
              <a:rPr lang="fi-FI" sz="2000"/>
              <a:t>Vuoden 2025 talousarvion valmistelussa muita kuin henkilöstökulumäärärahoja on tarkasteltu vuoden 2024 määrärahavarauksiin verraten vielä aiempaa tiukemmin eli ostojen ja hankintojen harkintaa on tehtävä ensi vuonna entistäkin kriittisemmin.</a:t>
            </a:r>
          </a:p>
          <a:p>
            <a:r>
              <a:rPr lang="fi-FI" sz="2000"/>
              <a:t>Määrärahavaraus muihin kuin henkilöstökuluihin on ensi vuonna -5 % pienempi kuin kuluvana vuonna.</a:t>
            </a:r>
          </a:p>
        </p:txBody>
      </p:sp>
      <p:pic>
        <p:nvPicPr>
          <p:cNvPr id="20" name="Kuvan paikkamerkki 19" descr="Kuva, joka sisältää kohteen henkilö, seisominen, nainen, sisä&#10;&#10;Kuvaus luotu automaattisesti">
            <a:extLst>
              <a:ext uri="{FF2B5EF4-FFF2-40B4-BE49-F238E27FC236}">
                <a16:creationId xmlns:a16="http://schemas.microsoft.com/office/drawing/2014/main" id="{3B4C9BD9-F2E9-5540-9DC1-D360E31BD4E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25856" r="24141"/>
          <a:stretch/>
        </p:blipFill>
        <p:spPr>
          <a:xfrm>
            <a:off x="6095616" y="10"/>
            <a:ext cx="6096384" cy="6857990"/>
          </a:xfrm>
          <a:noFill/>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286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F72A3E-0FCF-4FD3-939F-5FCC78133BC4}"/>
              </a:ext>
            </a:extLst>
          </p:cNvPr>
          <p:cNvSpPr>
            <a:spLocks noGrp="1"/>
          </p:cNvSpPr>
          <p:nvPr>
            <p:ph type="title"/>
          </p:nvPr>
        </p:nvSpPr>
        <p:spPr>
          <a:xfrm>
            <a:off x="774476" y="233194"/>
            <a:ext cx="10643047" cy="894822"/>
          </a:xfrm>
        </p:spPr>
        <p:txBody>
          <a:bodyPr>
            <a:normAutofit/>
          </a:bodyPr>
          <a:lstStyle/>
          <a:p>
            <a:r>
              <a:rPr lang="fi-FI" sz="2800" dirty="0">
                <a:latin typeface="Bookman Old Style"/>
              </a:rPr>
              <a:t>Salpauksen opiskelijoista  56 % on yli 25-vuotiaita</a:t>
            </a:r>
            <a:endParaRPr lang="fi-FI" sz="2000" dirty="0">
              <a:latin typeface="Bookman Old Style"/>
            </a:endParaRPr>
          </a:p>
        </p:txBody>
      </p:sp>
      <p:sp>
        <p:nvSpPr>
          <p:cNvPr id="11" name="Tekstiruutu 10">
            <a:extLst>
              <a:ext uri="{FF2B5EF4-FFF2-40B4-BE49-F238E27FC236}">
                <a16:creationId xmlns:a16="http://schemas.microsoft.com/office/drawing/2014/main" id="{A2AC17AB-894D-8EB1-6EE1-D9AE6F07772F}"/>
              </a:ext>
            </a:extLst>
          </p:cNvPr>
          <p:cNvSpPr txBox="1"/>
          <p:nvPr/>
        </p:nvSpPr>
        <p:spPr>
          <a:xfrm>
            <a:off x="6845523" y="4836497"/>
            <a:ext cx="3770545" cy="1200329"/>
          </a:xfrm>
          <a:prstGeom prst="rect">
            <a:avLst/>
          </a:prstGeom>
          <a:noFill/>
          <a:ln w="38100">
            <a:solidFill>
              <a:srgbClr val="E84E0F"/>
            </a:solidFill>
          </a:ln>
        </p:spPr>
        <p:txBody>
          <a:bodyPr wrap="square" rtlCol="0">
            <a:spAutoFit/>
          </a:bodyPr>
          <a:lstStyle/>
          <a:p>
            <a:r>
              <a:rPr lang="fi-FI" b="1" dirty="0">
                <a:solidFill>
                  <a:srgbClr val="E84E0F"/>
                </a:solidFill>
              </a:rPr>
              <a:t>Opiskelijavuositoteuma valintaväylän mukaan 2024 </a:t>
            </a:r>
          </a:p>
          <a:p>
            <a:r>
              <a:rPr lang="fi-FI" b="1" dirty="0"/>
              <a:t>Yhteishaku	2185</a:t>
            </a:r>
          </a:p>
          <a:p>
            <a:r>
              <a:rPr lang="fi-FI" b="1" dirty="0"/>
              <a:t>Jatkuva haku	4431</a:t>
            </a:r>
          </a:p>
        </p:txBody>
      </p:sp>
      <p:graphicFrame>
        <p:nvGraphicFramePr>
          <p:cNvPr id="3" name="Kaavio 2">
            <a:extLst>
              <a:ext uri="{FF2B5EF4-FFF2-40B4-BE49-F238E27FC236}">
                <a16:creationId xmlns:a16="http://schemas.microsoft.com/office/drawing/2014/main" id="{EEEDCFE0-BBFB-E812-618F-496132A6B850}"/>
              </a:ext>
            </a:extLst>
          </p:cNvPr>
          <p:cNvGraphicFramePr>
            <a:graphicFrameLocks/>
          </p:cNvGraphicFramePr>
          <p:nvPr/>
        </p:nvGraphicFramePr>
        <p:xfrm>
          <a:off x="971316" y="1328569"/>
          <a:ext cx="4728444" cy="28599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Kaavio 6">
            <a:extLst>
              <a:ext uri="{FF2B5EF4-FFF2-40B4-BE49-F238E27FC236}">
                <a16:creationId xmlns:a16="http://schemas.microsoft.com/office/drawing/2014/main" id="{F8A128DC-36AF-E28B-4834-A3FE3A3A70F7}"/>
              </a:ext>
            </a:extLst>
          </p:cNvPr>
          <p:cNvGraphicFramePr>
            <a:graphicFrameLocks/>
          </p:cNvGraphicFramePr>
          <p:nvPr/>
        </p:nvGraphicFramePr>
        <p:xfrm>
          <a:off x="6746239" y="1328569"/>
          <a:ext cx="4671283" cy="2859964"/>
        </p:xfrm>
        <a:graphic>
          <a:graphicData uri="http://schemas.openxmlformats.org/drawingml/2006/chart">
            <c:chart xmlns:c="http://schemas.openxmlformats.org/drawingml/2006/chart" xmlns:r="http://schemas.openxmlformats.org/officeDocument/2006/relationships" r:id="rId4"/>
          </a:graphicData>
        </a:graphic>
      </p:graphicFrame>
      <p:pic>
        <p:nvPicPr>
          <p:cNvPr id="10" name="Kuva 9">
            <a:extLst>
              <a:ext uri="{FF2B5EF4-FFF2-40B4-BE49-F238E27FC236}">
                <a16:creationId xmlns:a16="http://schemas.microsoft.com/office/drawing/2014/main" id="{6A0197F9-EBE5-C512-C062-565D46AC50E1}"/>
              </a:ext>
            </a:extLst>
          </p:cNvPr>
          <p:cNvPicPr>
            <a:picLocks noChangeAspect="1"/>
          </p:cNvPicPr>
          <p:nvPr/>
        </p:nvPicPr>
        <p:blipFill>
          <a:blip r:embed="rId5"/>
          <a:stretch>
            <a:fillRect/>
          </a:stretch>
        </p:blipFill>
        <p:spPr>
          <a:xfrm>
            <a:off x="1073471" y="4389087"/>
            <a:ext cx="4524134" cy="1980000"/>
          </a:xfrm>
          <a:prstGeom prst="rect">
            <a:avLst/>
          </a:prstGeom>
        </p:spPr>
      </p:pic>
    </p:spTree>
    <p:extLst>
      <p:ext uri="{BB962C8B-B14F-4D97-AF65-F5344CB8AC3E}">
        <p14:creationId xmlns:p14="http://schemas.microsoft.com/office/powerpoint/2010/main" val="148978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24386" y="536631"/>
            <a:ext cx="9224286" cy="894822"/>
          </a:xfrm>
        </p:spPr>
        <p:txBody>
          <a:bodyPr>
            <a:noAutofit/>
          </a:bodyPr>
          <a:lstStyle/>
          <a:p>
            <a:r>
              <a:rPr lang="fi-FI" sz="2800" dirty="0"/>
              <a:t>Opiskelijat pääosin jäsenkunnista</a:t>
            </a:r>
            <a:endParaRPr lang="fi-FI" sz="2800" dirty="0">
              <a:solidFill>
                <a:srgbClr val="E84E0F"/>
              </a:solidFill>
              <a:highlight>
                <a:srgbClr val="FFFF00"/>
              </a:highlight>
            </a:endParaRPr>
          </a:p>
        </p:txBody>
      </p:sp>
      <p:sp>
        <p:nvSpPr>
          <p:cNvPr id="3" name="Kuvatekstisuorakulmio 9">
            <a:extLst>
              <a:ext uri="{FF2B5EF4-FFF2-40B4-BE49-F238E27FC236}">
                <a16:creationId xmlns:a16="http://schemas.microsoft.com/office/drawing/2014/main" id="{2D34E6D8-3547-B969-A0F7-DF304270411B}"/>
              </a:ext>
            </a:extLst>
          </p:cNvPr>
          <p:cNvSpPr/>
          <p:nvPr/>
        </p:nvSpPr>
        <p:spPr>
          <a:xfrm>
            <a:off x="6108422" y="1822138"/>
            <a:ext cx="4060111" cy="1680773"/>
          </a:xfrm>
          <a:prstGeom prst="wedgeRectCallout">
            <a:avLst/>
          </a:prstGeom>
          <a:solidFill>
            <a:srgbClr val="EF7D00"/>
          </a:solidFill>
          <a:ln>
            <a:solidFill>
              <a:srgbClr val="EF7D00"/>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fi-FI" sz="2800" dirty="0">
                <a:solidFill>
                  <a:schemeClr val="bg1"/>
                </a:solidFill>
                <a:latin typeface="Bookman Old Style"/>
              </a:rPr>
              <a:t>   81% jäsenkunnista</a:t>
            </a:r>
          </a:p>
        </p:txBody>
      </p:sp>
      <p:graphicFrame>
        <p:nvGraphicFramePr>
          <p:cNvPr id="5" name="Taulukko 4">
            <a:extLst>
              <a:ext uri="{FF2B5EF4-FFF2-40B4-BE49-F238E27FC236}">
                <a16:creationId xmlns:a16="http://schemas.microsoft.com/office/drawing/2014/main" id="{8FC39B57-F034-C0DD-E05E-3CA64792FCD9}"/>
              </a:ext>
            </a:extLst>
          </p:cNvPr>
          <p:cNvGraphicFramePr>
            <a:graphicFrameLocks noGrp="1"/>
          </p:cNvGraphicFramePr>
          <p:nvPr/>
        </p:nvGraphicFramePr>
        <p:xfrm>
          <a:off x="678416" y="1431453"/>
          <a:ext cx="4658113" cy="4877287"/>
        </p:xfrm>
        <a:graphic>
          <a:graphicData uri="http://schemas.openxmlformats.org/drawingml/2006/table">
            <a:tbl>
              <a:tblPr>
                <a:tableStyleId>{21E4AEA4-8DFA-4A89-87EB-49C32662AFE0}</a:tableStyleId>
              </a:tblPr>
              <a:tblGrid>
                <a:gridCol w="2628413">
                  <a:extLst>
                    <a:ext uri="{9D8B030D-6E8A-4147-A177-3AD203B41FA5}">
                      <a16:colId xmlns:a16="http://schemas.microsoft.com/office/drawing/2014/main" val="220378158"/>
                    </a:ext>
                  </a:extLst>
                </a:gridCol>
                <a:gridCol w="2029700">
                  <a:extLst>
                    <a:ext uri="{9D8B030D-6E8A-4147-A177-3AD203B41FA5}">
                      <a16:colId xmlns:a16="http://schemas.microsoft.com/office/drawing/2014/main" val="154171470"/>
                    </a:ext>
                  </a:extLst>
                </a:gridCol>
              </a:tblGrid>
              <a:tr h="231021">
                <a:tc>
                  <a:txBody>
                    <a:bodyPr/>
                    <a:lstStyle/>
                    <a:p>
                      <a:pPr algn="l" fontAlgn="b"/>
                      <a:r>
                        <a:rPr lang="fi-FI" sz="1800" b="1" u="none" strike="noStrike">
                          <a:effectLst/>
                        </a:rPr>
                        <a:t>Kunnat</a:t>
                      </a:r>
                      <a:endParaRPr lang="fi-FI"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i-FI" sz="1800" b="1" u="none" strike="noStrike" dirty="0">
                          <a:effectLst/>
                        </a:rPr>
                        <a:t>Läsnä 31.10.2024</a:t>
                      </a:r>
                      <a:endParaRPr lang="fi-FI"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4295483"/>
                  </a:ext>
                </a:extLst>
              </a:tr>
              <a:tr h="231021">
                <a:tc>
                  <a:txBody>
                    <a:bodyPr/>
                    <a:lstStyle/>
                    <a:p>
                      <a:pPr algn="l" fontAlgn="b"/>
                      <a:r>
                        <a:rPr lang="fi-FI" sz="1800" u="none" strike="noStrike" dirty="0">
                          <a:effectLst/>
                        </a:rPr>
                        <a:t>Asikkala</a:t>
                      </a:r>
                      <a:endParaRPr lang="fi-FI"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231</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90588117"/>
                  </a:ext>
                </a:extLst>
              </a:tr>
              <a:tr h="231021">
                <a:tc>
                  <a:txBody>
                    <a:bodyPr/>
                    <a:lstStyle/>
                    <a:p>
                      <a:pPr algn="l" fontAlgn="b"/>
                      <a:r>
                        <a:rPr lang="fi-FI" sz="1800" u="none" strike="noStrike">
                          <a:effectLst/>
                        </a:rPr>
                        <a:t>Hartola</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33</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11470674"/>
                  </a:ext>
                </a:extLst>
              </a:tr>
              <a:tr h="231021">
                <a:tc>
                  <a:txBody>
                    <a:bodyPr/>
                    <a:lstStyle/>
                    <a:p>
                      <a:pPr algn="l" fontAlgn="b"/>
                      <a:r>
                        <a:rPr lang="fi-FI" sz="1800" u="none" strike="noStrike">
                          <a:effectLst/>
                        </a:rPr>
                        <a:t>Heinola</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528</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17568612"/>
                  </a:ext>
                </a:extLst>
              </a:tr>
              <a:tr h="231021">
                <a:tc>
                  <a:txBody>
                    <a:bodyPr/>
                    <a:lstStyle/>
                    <a:p>
                      <a:pPr algn="l" fontAlgn="b"/>
                      <a:r>
                        <a:rPr lang="fi-FI" sz="1800" u="none" strike="noStrike" dirty="0">
                          <a:effectLst/>
                        </a:rPr>
                        <a:t>Hollola</a:t>
                      </a:r>
                      <a:endParaRPr lang="fi-FI"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714</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66713257"/>
                  </a:ext>
                </a:extLst>
              </a:tr>
              <a:tr h="355273">
                <a:tc>
                  <a:txBody>
                    <a:bodyPr/>
                    <a:lstStyle/>
                    <a:p>
                      <a:pPr algn="l" fontAlgn="b"/>
                      <a:r>
                        <a:rPr lang="fi-FI" sz="1800" u="none" strike="noStrike">
                          <a:effectLst/>
                        </a:rPr>
                        <a:t>Kuhmoinen</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5</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30904601"/>
                  </a:ext>
                </a:extLst>
              </a:tr>
              <a:tr h="316949">
                <a:tc>
                  <a:txBody>
                    <a:bodyPr/>
                    <a:lstStyle/>
                    <a:p>
                      <a:pPr algn="l" fontAlgn="b"/>
                      <a:r>
                        <a:rPr lang="fi-FI" sz="1800" u="none" strike="noStrike">
                          <a:effectLst/>
                        </a:rPr>
                        <a:t>Kärkölä</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102</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41766425"/>
                  </a:ext>
                </a:extLst>
              </a:tr>
              <a:tr h="231021">
                <a:tc>
                  <a:txBody>
                    <a:bodyPr/>
                    <a:lstStyle/>
                    <a:p>
                      <a:pPr algn="l" fontAlgn="b"/>
                      <a:r>
                        <a:rPr lang="fi-FI" sz="1800" u="none" strike="noStrike">
                          <a:effectLst/>
                        </a:rPr>
                        <a:t>Lahti</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4523</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48822378"/>
                  </a:ext>
                </a:extLst>
              </a:tr>
              <a:tr h="231021">
                <a:tc>
                  <a:txBody>
                    <a:bodyPr/>
                    <a:lstStyle/>
                    <a:p>
                      <a:pPr algn="l" fontAlgn="b"/>
                      <a:r>
                        <a:rPr lang="fi-FI" sz="1800" u="none" strike="noStrike">
                          <a:effectLst/>
                        </a:rPr>
                        <a:t>Orimattila</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539</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11107709"/>
                  </a:ext>
                </a:extLst>
              </a:tr>
              <a:tr h="231021">
                <a:tc>
                  <a:txBody>
                    <a:bodyPr/>
                    <a:lstStyle/>
                    <a:p>
                      <a:pPr algn="l" fontAlgn="b"/>
                      <a:r>
                        <a:rPr lang="fi-FI" sz="1800" u="none" strike="noStrike">
                          <a:effectLst/>
                        </a:rPr>
                        <a:t>Padasjoki</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42</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08103078"/>
                  </a:ext>
                </a:extLst>
              </a:tr>
              <a:tr h="355273">
                <a:tc>
                  <a:txBody>
                    <a:bodyPr/>
                    <a:lstStyle/>
                    <a:p>
                      <a:pPr algn="l" fontAlgn="b"/>
                      <a:r>
                        <a:rPr lang="fi-FI" sz="1800" u="none" strike="noStrike">
                          <a:effectLst/>
                        </a:rPr>
                        <a:t>Pertunmaa</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9</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60033436"/>
                  </a:ext>
                </a:extLst>
              </a:tr>
              <a:tr h="353250">
                <a:tc>
                  <a:txBody>
                    <a:bodyPr/>
                    <a:lstStyle/>
                    <a:p>
                      <a:pPr algn="l" fontAlgn="b"/>
                      <a:r>
                        <a:rPr lang="fi-FI" sz="1800" u="none" strike="noStrike">
                          <a:effectLst/>
                        </a:rPr>
                        <a:t>Sysmä</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51</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82437967"/>
                  </a:ext>
                </a:extLst>
              </a:tr>
              <a:tr h="530476">
                <a:tc>
                  <a:txBody>
                    <a:bodyPr/>
                    <a:lstStyle/>
                    <a:p>
                      <a:pPr algn="l" fontAlgn="b"/>
                      <a:r>
                        <a:rPr lang="fi-FI" sz="1800" b="1" u="none" strike="noStrike">
                          <a:effectLst/>
                        </a:rPr>
                        <a:t>Jäsenkunnat yhteensä</a:t>
                      </a:r>
                      <a:endParaRPr lang="fi-FI" sz="18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b="1" u="none" strike="noStrike" dirty="0">
                          <a:effectLst/>
                        </a:rPr>
                        <a:t>6777</a:t>
                      </a:r>
                      <a:endParaRPr lang="fi-FI"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16738527"/>
                  </a:ext>
                </a:extLst>
              </a:tr>
              <a:tr h="355273">
                <a:tc>
                  <a:txBody>
                    <a:bodyPr/>
                    <a:lstStyle/>
                    <a:p>
                      <a:pPr algn="l" fontAlgn="b"/>
                      <a:r>
                        <a:rPr lang="fi-FI" sz="1800" u="none" strike="noStrike">
                          <a:effectLst/>
                        </a:rPr>
                        <a:t>Muut kunnat</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1547</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21389815"/>
                  </a:ext>
                </a:extLst>
              </a:tr>
              <a:tr h="355273">
                <a:tc>
                  <a:txBody>
                    <a:bodyPr/>
                    <a:lstStyle/>
                    <a:p>
                      <a:pPr algn="l" fontAlgn="b"/>
                      <a:r>
                        <a:rPr lang="fi-FI" sz="1800" b="1" u="none" strike="noStrike">
                          <a:effectLst/>
                        </a:rPr>
                        <a:t>Kaikki yhteensä</a:t>
                      </a:r>
                      <a:endParaRPr lang="fi-FI" sz="18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b="1" u="none" strike="noStrike" dirty="0">
                          <a:effectLst/>
                        </a:rPr>
                        <a:t>8324</a:t>
                      </a:r>
                      <a:endParaRPr lang="fi-FI"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44787489"/>
                  </a:ext>
                </a:extLst>
              </a:tr>
            </a:tbl>
          </a:graphicData>
        </a:graphic>
      </p:graphicFrame>
      <p:graphicFrame>
        <p:nvGraphicFramePr>
          <p:cNvPr id="6" name="Taulukko 5">
            <a:extLst>
              <a:ext uri="{FF2B5EF4-FFF2-40B4-BE49-F238E27FC236}">
                <a16:creationId xmlns:a16="http://schemas.microsoft.com/office/drawing/2014/main" id="{8C8A9ED3-373A-5A71-833E-2952AE1B22A0}"/>
              </a:ext>
            </a:extLst>
          </p:cNvPr>
          <p:cNvGraphicFramePr>
            <a:graphicFrameLocks noGrp="1"/>
          </p:cNvGraphicFramePr>
          <p:nvPr/>
        </p:nvGraphicFramePr>
        <p:xfrm>
          <a:off x="6095999" y="4319119"/>
          <a:ext cx="3971827" cy="1691640"/>
        </p:xfrm>
        <a:graphic>
          <a:graphicData uri="http://schemas.openxmlformats.org/drawingml/2006/table">
            <a:tbl>
              <a:tblPr>
                <a:tableStyleId>{21E4AEA4-8DFA-4A89-87EB-49C32662AFE0}</a:tableStyleId>
              </a:tblPr>
              <a:tblGrid>
                <a:gridCol w="3032676">
                  <a:extLst>
                    <a:ext uri="{9D8B030D-6E8A-4147-A177-3AD203B41FA5}">
                      <a16:colId xmlns:a16="http://schemas.microsoft.com/office/drawing/2014/main" val="2531353434"/>
                    </a:ext>
                  </a:extLst>
                </a:gridCol>
                <a:gridCol w="939151">
                  <a:extLst>
                    <a:ext uri="{9D8B030D-6E8A-4147-A177-3AD203B41FA5}">
                      <a16:colId xmlns:a16="http://schemas.microsoft.com/office/drawing/2014/main" val="1623513209"/>
                    </a:ext>
                  </a:extLst>
                </a:gridCol>
              </a:tblGrid>
              <a:tr h="182880">
                <a:tc>
                  <a:txBody>
                    <a:bodyPr/>
                    <a:lstStyle/>
                    <a:p>
                      <a:pPr algn="l" fontAlgn="b"/>
                      <a:r>
                        <a:rPr lang="fi-FI" sz="1800" u="none" strike="noStrike">
                          <a:effectLst/>
                        </a:rPr>
                        <a:t>Tutkintotyypeittäin: </a:t>
                      </a:r>
                      <a:endParaRPr lang="fi-FI"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i-FI"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15446017"/>
                  </a:ext>
                </a:extLst>
              </a:tr>
              <a:tr h="182880">
                <a:tc>
                  <a:txBody>
                    <a:bodyPr/>
                    <a:lstStyle/>
                    <a:p>
                      <a:pPr algn="l" fontAlgn="b"/>
                      <a:r>
                        <a:rPr lang="fi-FI" sz="1800" u="none" strike="noStrike">
                          <a:effectLst/>
                        </a:rPr>
                        <a:t>perustutkinto</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5770</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7605498"/>
                  </a:ext>
                </a:extLst>
              </a:tr>
              <a:tr h="182880">
                <a:tc>
                  <a:txBody>
                    <a:bodyPr/>
                    <a:lstStyle/>
                    <a:p>
                      <a:pPr algn="l" fontAlgn="b"/>
                      <a:r>
                        <a:rPr lang="fi-FI" sz="1800" u="none" strike="noStrike">
                          <a:effectLst/>
                        </a:rPr>
                        <a:t>ammattitutkinto</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815</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5943737"/>
                  </a:ext>
                </a:extLst>
              </a:tr>
              <a:tr h="182880">
                <a:tc>
                  <a:txBody>
                    <a:bodyPr/>
                    <a:lstStyle/>
                    <a:p>
                      <a:pPr algn="l" fontAlgn="b"/>
                      <a:r>
                        <a:rPr lang="fi-FI" sz="1800" u="none" strike="noStrike">
                          <a:effectLst/>
                        </a:rPr>
                        <a:t>erikoisammattitutkinto</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705</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79791597"/>
                  </a:ext>
                </a:extLst>
              </a:tr>
              <a:tr h="182880">
                <a:tc>
                  <a:txBody>
                    <a:bodyPr/>
                    <a:lstStyle/>
                    <a:p>
                      <a:pPr algn="l" fontAlgn="b"/>
                      <a:r>
                        <a:rPr lang="fi-FI" sz="1800" u="none" strike="noStrike">
                          <a:effectLst/>
                        </a:rPr>
                        <a:t>Ei-tutkintotavoitteisia (sis.TUVA)</a:t>
                      </a:r>
                      <a:endParaRPr lang="fi-FI"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u="none" strike="noStrike" dirty="0">
                          <a:effectLst/>
                        </a:rPr>
                        <a:t>1034</a:t>
                      </a:r>
                      <a:endParaRPr lang="fi-FI"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86802012"/>
                  </a:ext>
                </a:extLst>
              </a:tr>
              <a:tr h="182880">
                <a:tc>
                  <a:txBody>
                    <a:bodyPr/>
                    <a:lstStyle/>
                    <a:p>
                      <a:pPr algn="l" fontAlgn="b"/>
                      <a:r>
                        <a:rPr lang="fi-FI" sz="1800" b="1" u="none" strike="noStrike">
                          <a:effectLst/>
                        </a:rPr>
                        <a:t>Yhteensä</a:t>
                      </a:r>
                      <a:endParaRPr lang="fi-FI" sz="18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1800" b="1" u="none" strike="noStrike" dirty="0">
                          <a:effectLst/>
                        </a:rPr>
                        <a:t>8324</a:t>
                      </a:r>
                      <a:endParaRPr lang="fi-FI"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87716079"/>
                  </a:ext>
                </a:extLst>
              </a:tr>
            </a:tbl>
          </a:graphicData>
        </a:graphic>
      </p:graphicFrame>
    </p:spTree>
    <p:extLst>
      <p:ext uri="{BB962C8B-B14F-4D97-AF65-F5344CB8AC3E}">
        <p14:creationId xmlns:p14="http://schemas.microsoft.com/office/powerpoint/2010/main" val="2504499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6142BE-864B-C962-EFF7-2B8480958034}"/>
              </a:ext>
            </a:extLst>
          </p:cNvPr>
          <p:cNvSpPr>
            <a:spLocks noGrp="1"/>
          </p:cNvSpPr>
          <p:nvPr>
            <p:ph type="title"/>
          </p:nvPr>
        </p:nvSpPr>
        <p:spPr>
          <a:xfrm>
            <a:off x="226141" y="294326"/>
            <a:ext cx="11769213" cy="896400"/>
          </a:xfrm>
        </p:spPr>
        <p:txBody>
          <a:bodyPr>
            <a:normAutofit fontScale="90000"/>
          </a:bodyPr>
          <a:lstStyle/>
          <a:p>
            <a:r>
              <a:rPr lang="fi-FI" dirty="0"/>
              <a:t>Oppisopimuskoulutus -  nykyajan toimiva ”Mestari-kisälli malli”</a:t>
            </a:r>
            <a:endParaRPr lang="fi-FI" dirty="0">
              <a:highlight>
                <a:srgbClr val="FFFF00"/>
              </a:highlight>
            </a:endParaRPr>
          </a:p>
        </p:txBody>
      </p:sp>
      <p:pic>
        <p:nvPicPr>
          <p:cNvPr id="7" name="Kuva 6">
            <a:extLst>
              <a:ext uri="{FF2B5EF4-FFF2-40B4-BE49-F238E27FC236}">
                <a16:creationId xmlns:a16="http://schemas.microsoft.com/office/drawing/2014/main" id="{DD47EB04-A74B-FBB9-C45B-36947C0C9A16}"/>
              </a:ext>
            </a:extLst>
          </p:cNvPr>
          <p:cNvPicPr>
            <a:picLocks noChangeAspect="1"/>
          </p:cNvPicPr>
          <p:nvPr/>
        </p:nvPicPr>
        <p:blipFill>
          <a:blip r:embed="rId2"/>
          <a:stretch>
            <a:fillRect/>
          </a:stretch>
        </p:blipFill>
        <p:spPr>
          <a:xfrm>
            <a:off x="3423967" y="1015794"/>
            <a:ext cx="4684465" cy="2063420"/>
          </a:xfrm>
          <a:prstGeom prst="rect">
            <a:avLst/>
          </a:prstGeom>
        </p:spPr>
      </p:pic>
      <p:pic>
        <p:nvPicPr>
          <p:cNvPr id="11" name="Kuva 10">
            <a:extLst>
              <a:ext uri="{FF2B5EF4-FFF2-40B4-BE49-F238E27FC236}">
                <a16:creationId xmlns:a16="http://schemas.microsoft.com/office/drawing/2014/main" id="{E48DBDAA-FC8B-967E-9A2F-B4DB511C93D6}"/>
              </a:ext>
            </a:extLst>
          </p:cNvPr>
          <p:cNvPicPr>
            <a:picLocks noChangeAspect="1"/>
          </p:cNvPicPr>
          <p:nvPr/>
        </p:nvPicPr>
        <p:blipFill>
          <a:blip r:embed="rId3"/>
          <a:stretch>
            <a:fillRect/>
          </a:stretch>
        </p:blipFill>
        <p:spPr>
          <a:xfrm>
            <a:off x="3423967" y="3138379"/>
            <a:ext cx="4684464" cy="2431887"/>
          </a:xfrm>
          <a:prstGeom prst="rect">
            <a:avLst/>
          </a:prstGeom>
        </p:spPr>
      </p:pic>
      <p:pic>
        <p:nvPicPr>
          <p:cNvPr id="12" name="Kuva 11">
            <a:extLst>
              <a:ext uri="{FF2B5EF4-FFF2-40B4-BE49-F238E27FC236}">
                <a16:creationId xmlns:a16="http://schemas.microsoft.com/office/drawing/2014/main" id="{219BFD30-C9FC-3D50-4857-250A380D797C}"/>
              </a:ext>
            </a:extLst>
          </p:cNvPr>
          <p:cNvPicPr>
            <a:picLocks noChangeAspect="1"/>
          </p:cNvPicPr>
          <p:nvPr/>
        </p:nvPicPr>
        <p:blipFill>
          <a:blip r:embed="rId4"/>
          <a:stretch>
            <a:fillRect/>
          </a:stretch>
        </p:blipFill>
        <p:spPr>
          <a:xfrm>
            <a:off x="3423967" y="5629431"/>
            <a:ext cx="4684464" cy="1069334"/>
          </a:xfrm>
          <a:prstGeom prst="rect">
            <a:avLst/>
          </a:prstGeom>
        </p:spPr>
      </p:pic>
    </p:spTree>
    <p:extLst>
      <p:ext uri="{BB962C8B-B14F-4D97-AF65-F5344CB8AC3E}">
        <p14:creationId xmlns:p14="http://schemas.microsoft.com/office/powerpoint/2010/main" val="4206473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AC231A-AEDB-A386-F3FA-AF9F42F4D051}"/>
              </a:ext>
            </a:extLst>
          </p:cNvPr>
          <p:cNvSpPr>
            <a:spLocks noGrp="1"/>
          </p:cNvSpPr>
          <p:nvPr>
            <p:ph type="title"/>
          </p:nvPr>
        </p:nvSpPr>
        <p:spPr>
          <a:xfrm>
            <a:off x="0" y="599663"/>
            <a:ext cx="11965857" cy="670071"/>
          </a:xfrm>
        </p:spPr>
        <p:txBody>
          <a:bodyPr vert="horz" lIns="91440" tIns="45720" rIns="91440" bIns="45720" rtlCol="0" anchor="ctr">
            <a:normAutofit/>
          </a:bodyPr>
          <a:lstStyle/>
          <a:p>
            <a:pPr algn="ctr"/>
            <a:r>
              <a:rPr lang="fi-FI">
                <a:solidFill>
                  <a:schemeClr val="accent1"/>
                </a:solidFill>
              </a:rPr>
              <a:t>Rahoitusleikkauksiin sopeutuminen </a:t>
            </a:r>
          </a:p>
        </p:txBody>
      </p:sp>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fld id="{C47F7060-961A-4FDB-AE8A-ADF672563E2F}" type="slidenum">
              <a:rPr lang="fi-FI" smtClean="0"/>
              <a:pPr/>
              <a:t>15</a:t>
            </a:fld>
            <a:endParaRPr lang="fi-FI"/>
          </a:p>
        </p:txBody>
      </p:sp>
      <p:sp>
        <p:nvSpPr>
          <p:cNvPr id="4" name="Tekstiruutu 3">
            <a:extLst>
              <a:ext uri="{FF2B5EF4-FFF2-40B4-BE49-F238E27FC236}">
                <a16:creationId xmlns:a16="http://schemas.microsoft.com/office/drawing/2014/main" id="{B580997B-D923-18C3-B2BF-A64C8041FCEB}"/>
              </a:ext>
            </a:extLst>
          </p:cNvPr>
          <p:cNvSpPr txBox="1"/>
          <p:nvPr/>
        </p:nvSpPr>
        <p:spPr>
          <a:xfrm>
            <a:off x="550607" y="2035813"/>
            <a:ext cx="11523405" cy="3170099"/>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Ø"/>
            </a:pPr>
            <a:r>
              <a:rPr lang="fi-FI" sz="2000" dirty="0">
                <a:solidFill>
                  <a:srgbClr val="323130"/>
                </a:solidFill>
                <a:highlight>
                  <a:srgbClr val="FFFFFF"/>
                </a:highlight>
                <a:latin typeface="var(--fontFamilyCustomFont900, var(--fontFamilyBase))"/>
              </a:rPr>
              <a:t>I</a:t>
            </a:r>
            <a:r>
              <a:rPr lang="fi-FI" sz="2000" b="0" i="0" dirty="0">
                <a:solidFill>
                  <a:srgbClr val="323130"/>
                </a:solidFill>
                <a:effectLst/>
                <a:highlight>
                  <a:srgbClr val="FFFFFF"/>
                </a:highlight>
                <a:latin typeface="var(--fontFamilyCustomFont900, var(--fontFamilyBase))"/>
              </a:rPr>
              <a:t>so osa aikuiskoulutuksesta jatkuu edelleen. Salpaukseen tullaan opiskelemaan monin eri tavoin, esimerkiksi ilta-, viikonloppu- ja monimuotototeutuksiin. Tavoitteena on työllistyminen.</a:t>
            </a:r>
          </a:p>
          <a:p>
            <a:pPr marL="342900" indent="-342900" algn="l">
              <a:buFont typeface="Wingdings" panose="05000000000000000000" pitchFamily="2" charset="2"/>
              <a:buChar char="Ø"/>
            </a:pPr>
            <a:endParaRPr lang="fi-FI" sz="2000" b="0" i="0" dirty="0">
              <a:solidFill>
                <a:srgbClr val="323130"/>
              </a:solidFill>
              <a:effectLst/>
              <a:highlight>
                <a:srgbClr val="FFFFFF"/>
              </a:highlight>
              <a:latin typeface="var(--fontFamilyCustomFont900, var(--fontFamilyBase))"/>
            </a:endParaRPr>
          </a:p>
          <a:p>
            <a:pPr marL="342900" indent="-342900" algn="l">
              <a:buFont typeface="Wingdings" panose="05000000000000000000" pitchFamily="2" charset="2"/>
              <a:buChar char="Ø"/>
            </a:pPr>
            <a:r>
              <a:rPr lang="fi-FI" sz="2000" dirty="0">
                <a:solidFill>
                  <a:srgbClr val="323130"/>
                </a:solidFill>
                <a:highlight>
                  <a:srgbClr val="FFFFFF"/>
                </a:highlight>
                <a:latin typeface="var(--fontFamilyCustomFont900, var(--fontFamilyBase))"/>
              </a:rPr>
              <a:t>J</a:t>
            </a:r>
            <a:r>
              <a:rPr lang="fi-FI" sz="2000" b="0" i="0" dirty="0">
                <a:solidFill>
                  <a:srgbClr val="323130"/>
                </a:solidFill>
                <a:effectLst/>
                <a:highlight>
                  <a:srgbClr val="FFFFFF"/>
                </a:highlight>
                <a:latin typeface="var(--fontFamilyCustomFont900, var(--fontFamilyBase))"/>
              </a:rPr>
              <a:t>oudumme ensi kertaa priorisoimaan koulutustarjontaa ja toteutettavien koulutusten työllistävyyttä. Esim. johtamisen ja tuotekehitystyön erikoisammattitutkinnot muualla kun Päijät-Hämeessä, puuartesaanin, hiusalan-, hevosalan- </a:t>
            </a:r>
            <a:r>
              <a:rPr lang="fi-FI" sz="2000" dirty="0">
                <a:solidFill>
                  <a:srgbClr val="323130"/>
                </a:solidFill>
                <a:highlight>
                  <a:srgbClr val="FFFFFF"/>
                </a:highlight>
                <a:latin typeface="var(--fontFamilyCustomFont900, var(--fontFamilyBase))"/>
              </a:rPr>
              <a:t>sekä</a:t>
            </a:r>
            <a:r>
              <a:rPr lang="fi-FI" sz="2000" b="0" i="0" dirty="0">
                <a:solidFill>
                  <a:srgbClr val="323130"/>
                </a:solidFill>
                <a:effectLst/>
                <a:highlight>
                  <a:srgbClr val="FFFFFF"/>
                </a:highlight>
                <a:latin typeface="var(--fontFamilyCustomFont900, var(--fontFamilyBase))"/>
              </a:rPr>
              <a:t> tieto- ja viestintätekniikan koulutukset muutoksessa jo 2025.</a:t>
            </a:r>
          </a:p>
          <a:p>
            <a:pPr marL="342900" indent="-342900">
              <a:buFont typeface="Wingdings" panose="05000000000000000000" pitchFamily="2" charset="2"/>
              <a:buChar char="Ø"/>
            </a:pPr>
            <a:endParaRPr lang="fi-FI" sz="2000" b="0" i="0" dirty="0">
              <a:solidFill>
                <a:srgbClr val="323130"/>
              </a:solidFill>
              <a:effectLst/>
              <a:highlight>
                <a:srgbClr val="FFFFFF"/>
              </a:highlight>
              <a:latin typeface="var(--fontFamilyCustomFont900, var(--fontFamilyBase))"/>
            </a:endParaRPr>
          </a:p>
          <a:p>
            <a:pPr marL="342900" indent="-342900" algn="l">
              <a:buFont typeface="Wingdings" panose="05000000000000000000" pitchFamily="2" charset="2"/>
              <a:buChar char="Ø"/>
            </a:pPr>
            <a:r>
              <a:rPr lang="fi-FI" sz="2000" kern="100" dirty="0">
                <a:effectLst/>
                <a:latin typeface="Calibri" panose="020F0502020204030204" pitchFamily="34" charset="0"/>
                <a:ea typeface="Calibri" panose="020F0502020204030204" pitchFamily="34" charset="0"/>
                <a:cs typeface="Times New Roman" panose="02020603050405020304" pitchFamily="18" charset="0"/>
              </a:rPr>
              <a:t>Leikkauksilla on työn määrää vähentävää vaikutusta niille koulutusaloille, jossa koulutus ja rahoitus vähenee. Koulutuspalvelujen osto Salpauksen ulkopuolelta vähenee olennaisesti (at, </a:t>
            </a:r>
            <a:r>
              <a:rPr lang="fi-FI" sz="2000" kern="100" dirty="0" err="1">
                <a:effectLst/>
                <a:latin typeface="Calibri" panose="020F0502020204030204" pitchFamily="34" charset="0"/>
                <a:ea typeface="Calibri" panose="020F0502020204030204" pitchFamily="34" charset="0"/>
                <a:cs typeface="Times New Roman" panose="02020603050405020304" pitchFamily="18" charset="0"/>
              </a:rPr>
              <a:t>eat</a:t>
            </a:r>
            <a:r>
              <a:rPr lang="fi-F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gn="l">
              <a:buFont typeface="Wingdings" panose="05000000000000000000" pitchFamily="2" charset="2"/>
              <a:buChar char="Ø"/>
            </a:pP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6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AC231A-AEDB-A386-F3FA-AF9F42F4D051}"/>
              </a:ext>
            </a:extLst>
          </p:cNvPr>
          <p:cNvSpPr>
            <a:spLocks noGrp="1"/>
          </p:cNvSpPr>
          <p:nvPr>
            <p:ph type="title"/>
          </p:nvPr>
        </p:nvSpPr>
        <p:spPr>
          <a:xfrm>
            <a:off x="645833" y="304908"/>
            <a:ext cx="10643047" cy="894822"/>
          </a:xfrm>
        </p:spPr>
        <p:txBody>
          <a:bodyPr>
            <a:normAutofit/>
          </a:bodyPr>
          <a:lstStyle/>
          <a:p>
            <a:r>
              <a:rPr lang="fi-FI">
                <a:ea typeface="Calibri" panose="020F0502020204030204" pitchFamily="34" charset="0"/>
                <a:cs typeface="Times New Roman" panose="02020603050405020304" pitchFamily="18" charset="0"/>
              </a:rPr>
              <a:t>Koulutustarjonnan muutosten valmistelu</a:t>
            </a:r>
          </a:p>
        </p:txBody>
      </p:sp>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fld id="{C47F7060-961A-4FDB-AE8A-ADF672563E2F}" type="slidenum">
              <a:rPr lang="fi-FI" smtClean="0"/>
              <a:pPr/>
              <a:t>16</a:t>
            </a:fld>
            <a:endParaRPr lang="fi-FI"/>
          </a:p>
        </p:txBody>
      </p:sp>
      <p:sp>
        <p:nvSpPr>
          <p:cNvPr id="4" name="Tekstiruutu 3">
            <a:extLst>
              <a:ext uri="{FF2B5EF4-FFF2-40B4-BE49-F238E27FC236}">
                <a16:creationId xmlns:a16="http://schemas.microsoft.com/office/drawing/2014/main" id="{B580997B-D923-18C3-B2BF-A64C8041FCEB}"/>
              </a:ext>
            </a:extLst>
          </p:cNvPr>
          <p:cNvSpPr txBox="1"/>
          <p:nvPr/>
        </p:nvSpPr>
        <p:spPr>
          <a:xfrm>
            <a:off x="567175" y="1228557"/>
            <a:ext cx="10514404" cy="5324535"/>
          </a:xfrm>
          <a:prstGeom prst="rect">
            <a:avLst/>
          </a:prstGeom>
          <a:noFill/>
        </p:spPr>
        <p:txBody>
          <a:bodyPr wrap="square" rtlCol="0">
            <a:spAutoFit/>
          </a:bodyPr>
          <a:lstStyle/>
          <a:p>
            <a:pPr marL="285750" indent="-285750">
              <a:buFont typeface="Wingdings" panose="05000000000000000000" pitchFamily="2" charset="2"/>
              <a:buChar char="Ø"/>
            </a:pPr>
            <a:r>
              <a:rPr lang="fi-FI" sz="2000" b="0" i="0" dirty="0">
                <a:solidFill>
                  <a:srgbClr val="323130"/>
                </a:solidFill>
                <a:effectLst/>
                <a:highlight>
                  <a:srgbClr val="FFFFFF"/>
                </a:highlight>
                <a:latin typeface="var(--fontFamilyCustomFont900, var(--fontFamilyBase))"/>
              </a:rPr>
              <a:t>Opiskelijavuosien vähennystä ei leikata tasaisesti, vaan se kohdistetaan ministeriön päätöksessä riihilinjauksen mukaisesti korkeamman tai ammatillisen tutkinnon jo suorittaneiden koulutukseen. </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fi-FI" sz="2000" b="1"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Font typeface="Wingdings" panose="05000000000000000000" pitchFamily="2" charset="2"/>
              <a:buChar char="Ø"/>
            </a:pPr>
            <a:r>
              <a:rPr lang="fi-FI" sz="2000" dirty="0">
                <a:solidFill>
                  <a:srgbClr val="323130"/>
                </a:solidFill>
                <a:highlight>
                  <a:srgbClr val="FFFFFF"/>
                </a:highlight>
                <a:latin typeface="var(--fontFamilyCustomFont900, var(--fontFamilyBase))"/>
              </a:rPr>
              <a:t>Opiskelijaprofiilin tarkastelu siitä kuinka monella  on jo alla toinen tutkinto (Salpauksessa ja valtakunnassa </a:t>
            </a:r>
            <a:r>
              <a:rPr lang="fi-FI" sz="2000">
                <a:solidFill>
                  <a:srgbClr val="323130"/>
                </a:solidFill>
                <a:highlight>
                  <a:srgbClr val="FFFFFF"/>
                </a:highlight>
                <a:latin typeface="var(--fontFamilyCustomFont900, var(--fontFamilyBase))"/>
              </a:rPr>
              <a:t>keskimäärin 36% vuonna 2023)</a:t>
            </a:r>
            <a:endParaRPr lang="fi-FI" sz="2000" dirty="0">
              <a:solidFill>
                <a:srgbClr val="323130"/>
              </a:solidFill>
              <a:highlight>
                <a:srgbClr val="FFFFFF"/>
              </a:highlight>
              <a:latin typeface="var(--fontFamilyCustomFont900, var(--fontFamilyBase))"/>
            </a:endParaRPr>
          </a:p>
          <a:p>
            <a:pPr marL="742950" lvl="1" indent="-285750">
              <a:buFont typeface="Wingdings" panose="05000000000000000000" pitchFamily="2" charset="2"/>
              <a:buChar char="§"/>
            </a:pPr>
            <a:r>
              <a:rPr lang="fi-FI" sz="2000" dirty="0">
                <a:solidFill>
                  <a:srgbClr val="323130"/>
                </a:solidFill>
                <a:highlight>
                  <a:srgbClr val="FFFFFF"/>
                </a:highlight>
                <a:latin typeface="var(--fontFamilyCustomFont900, var(--fontFamilyBase))"/>
              </a:rPr>
              <a:t>Tarkastelussa erityisesti ja ensin jo aiemmin korkea-asteen tutkinnon suorittaneet</a:t>
            </a:r>
          </a:p>
          <a:p>
            <a:pPr marL="285750" lvl="0" indent="-285750">
              <a:buFont typeface="Wingdings" panose="05000000000000000000" pitchFamily="2" charset="2"/>
              <a:buChar char="Ø"/>
            </a:pPr>
            <a:endParaRPr lang="fi-FI" sz="2000" dirty="0">
              <a:solidFill>
                <a:srgbClr val="323130"/>
              </a:solidFill>
              <a:highlight>
                <a:srgbClr val="FFFFFF"/>
              </a:highlight>
              <a:latin typeface="var(--fontFamilyCustomFont900, var(--fontFamilyBase))"/>
            </a:endParaRPr>
          </a:p>
          <a:p>
            <a:pPr marL="285750" lvl="0" indent="-285750">
              <a:buFont typeface="Wingdings" panose="05000000000000000000" pitchFamily="2" charset="2"/>
              <a:buChar char="Ø"/>
            </a:pPr>
            <a:r>
              <a:rPr lang="fi-FI" sz="2000" dirty="0">
                <a:solidFill>
                  <a:srgbClr val="323130"/>
                </a:solidFill>
                <a:highlight>
                  <a:srgbClr val="FFFFFF"/>
                </a:highlight>
                <a:latin typeface="var(--fontFamilyCustomFont900, var(--fontFamilyBase))"/>
              </a:rPr>
              <a:t>Opiskelijavalinnassa etusijalla ovat oppivelvolliset ja ilman tutkintoa ja/tai työtä olevat</a:t>
            </a:r>
          </a:p>
          <a:p>
            <a:pPr marL="285750" lvl="0" indent="-285750">
              <a:buFont typeface="Wingdings" panose="05000000000000000000" pitchFamily="2" charset="2"/>
              <a:buChar char="Ø"/>
            </a:pPr>
            <a:endParaRPr lang="fi-FI" sz="2000" dirty="0">
              <a:solidFill>
                <a:srgbClr val="323130"/>
              </a:solidFill>
              <a:highlight>
                <a:srgbClr val="FFFFFF"/>
              </a:highlight>
              <a:latin typeface="var(--fontFamilyCustomFont900, var(--fontFamilyBase))"/>
            </a:endParaRPr>
          </a:p>
          <a:p>
            <a:pPr marL="285750" lvl="0" indent="-285750">
              <a:buFont typeface="Wingdings" panose="05000000000000000000" pitchFamily="2" charset="2"/>
              <a:buChar char="Ø"/>
            </a:pPr>
            <a:r>
              <a:rPr lang="fi-FI" sz="2000" dirty="0">
                <a:solidFill>
                  <a:srgbClr val="323130"/>
                </a:solidFill>
                <a:highlight>
                  <a:srgbClr val="FFFFFF"/>
                </a:highlight>
                <a:latin typeface="var(--fontFamilyCustomFont900, var(--fontFamilyBase))"/>
              </a:rPr>
              <a:t>Alan työllistävyys ja alueen työvoiman tarve sekä asiakasohjaus osaaminen korostuu </a:t>
            </a:r>
          </a:p>
          <a:p>
            <a:pPr marL="742950" lvl="1" indent="-285750">
              <a:buFont typeface="Wingdings" panose="05000000000000000000" pitchFamily="2" charset="2"/>
              <a:buChar char="§"/>
            </a:pPr>
            <a:r>
              <a:rPr lang="fi-FI" sz="2000" dirty="0">
                <a:solidFill>
                  <a:srgbClr val="323130"/>
                </a:solidFill>
                <a:highlight>
                  <a:srgbClr val="FFFFFF"/>
                </a:highlight>
                <a:latin typeface="var(--fontFamilyCustomFont900, var(--fontFamilyBase))"/>
              </a:rPr>
              <a:t>mille aloille koulutusta suunnataan jatkossa</a:t>
            </a:r>
          </a:p>
          <a:p>
            <a:pPr marL="342900" lvl="0" indent="-342900">
              <a:buFont typeface="Wingdings" panose="05000000000000000000" pitchFamily="2" charset="2"/>
              <a:buChar char="Ø"/>
            </a:pPr>
            <a:endParaRPr lang="fi-FI" sz="2000" dirty="0">
              <a:solidFill>
                <a:srgbClr val="323130"/>
              </a:solidFill>
              <a:highlight>
                <a:srgbClr val="FFFFFF"/>
              </a:highlight>
              <a:latin typeface="var(--fontFamilyCustomFont900, var(--fontFamilyBase))"/>
            </a:endParaRPr>
          </a:p>
          <a:p>
            <a:pPr marL="285750" lvl="0" indent="-285750">
              <a:buFont typeface="Wingdings" panose="05000000000000000000" pitchFamily="2" charset="2"/>
              <a:buChar char="Ø"/>
            </a:pPr>
            <a:r>
              <a:rPr lang="fi-FI" sz="2000" dirty="0">
                <a:solidFill>
                  <a:srgbClr val="323130"/>
                </a:solidFill>
                <a:highlight>
                  <a:srgbClr val="FFFFFF"/>
                </a:highlight>
                <a:latin typeface="var(--fontFamilyCustomFont900, var(--fontFamilyBase))"/>
              </a:rPr>
              <a:t>Kaikki aikuiskoulutus ei lopu</a:t>
            </a:r>
          </a:p>
          <a:p>
            <a:pPr marL="800100" lvl="1" indent="-342900">
              <a:buFont typeface="Wingdings" panose="05000000000000000000" pitchFamily="2" charset="2"/>
              <a:buChar char="§"/>
            </a:pPr>
            <a:r>
              <a:rPr lang="fi-FI" sz="2000" dirty="0">
                <a:solidFill>
                  <a:srgbClr val="323130"/>
                </a:solidFill>
                <a:highlight>
                  <a:srgbClr val="FFFFFF"/>
                </a:highlight>
                <a:latin typeface="var(--fontFamilyCustomFont900, var(--fontFamilyBase))"/>
              </a:rPr>
              <a:t>tutkinnon osat ja lyhyt </a:t>
            </a:r>
            <a:r>
              <a:rPr lang="fi-FI" sz="2000" dirty="0" err="1">
                <a:solidFill>
                  <a:srgbClr val="323130"/>
                </a:solidFill>
                <a:highlight>
                  <a:srgbClr val="FFFFFF"/>
                </a:highlight>
                <a:latin typeface="var(--fontFamilyCustomFont900, var(--fontFamilyBase))"/>
              </a:rPr>
              <a:t>täsmätarjonta</a:t>
            </a:r>
            <a:r>
              <a:rPr lang="fi-FI" sz="2000" dirty="0">
                <a:solidFill>
                  <a:srgbClr val="323130"/>
                </a:solidFill>
                <a:highlight>
                  <a:srgbClr val="FFFFFF"/>
                </a:highlight>
                <a:latin typeface="var(--fontFamilyCustomFont900, var(--fontFamilyBase))"/>
              </a:rPr>
              <a:t> korostuu</a:t>
            </a:r>
          </a:p>
          <a:p>
            <a:pPr marL="800100" lvl="1" indent="-342900">
              <a:buFont typeface="Wingdings" panose="05000000000000000000" pitchFamily="2" charset="2"/>
              <a:buChar char="§"/>
            </a:pPr>
            <a:r>
              <a:rPr lang="fi-FI" sz="2000" dirty="0">
                <a:solidFill>
                  <a:srgbClr val="323130"/>
                </a:solidFill>
                <a:highlight>
                  <a:srgbClr val="FFFFFF"/>
                </a:highlight>
                <a:latin typeface="var(--fontFamilyCustomFont900, var(--fontFamilyBase))"/>
              </a:rPr>
              <a:t>monimuotoiset mahdollisuudet opiskella työnohessa (verkko, ilta, viikonloppu)</a:t>
            </a:r>
          </a:p>
          <a:p>
            <a:pPr marL="800100" lvl="1" indent="-342900">
              <a:buFont typeface="Wingdings" panose="05000000000000000000" pitchFamily="2" charset="2"/>
              <a:buChar char="§"/>
            </a:pPr>
            <a:r>
              <a:rPr lang="fi-FI" sz="2000" dirty="0">
                <a:solidFill>
                  <a:srgbClr val="323130"/>
                </a:solidFill>
                <a:highlight>
                  <a:srgbClr val="FFFFFF"/>
                </a:highlight>
                <a:latin typeface="var(--fontFamilyCustomFont900, var(--fontFamilyBase))"/>
              </a:rPr>
              <a:t>oppisopimus</a:t>
            </a:r>
          </a:p>
        </p:txBody>
      </p:sp>
    </p:spTree>
    <p:extLst>
      <p:ext uri="{BB962C8B-B14F-4D97-AF65-F5344CB8AC3E}">
        <p14:creationId xmlns:p14="http://schemas.microsoft.com/office/powerpoint/2010/main" val="50691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797283B-66CC-43E0-B23E-E2F92812B80B}"/>
              </a:ext>
            </a:extLst>
          </p:cNvPr>
          <p:cNvSpPr>
            <a:spLocks noGrp="1"/>
          </p:cNvSpPr>
          <p:nvPr>
            <p:ph type="title"/>
          </p:nvPr>
        </p:nvSpPr>
        <p:spPr>
          <a:xfrm>
            <a:off x="838800" y="135116"/>
            <a:ext cx="10514400" cy="894822"/>
          </a:xfrm>
        </p:spPr>
        <p:txBody>
          <a:bodyPr>
            <a:normAutofit fontScale="90000"/>
          </a:bodyPr>
          <a:lstStyle/>
          <a:p>
            <a:r>
              <a:rPr lang="fi-FI"/>
              <a:t>Toteutuva koulutusmäärä suhteessa saatuun rahoitukseen</a:t>
            </a:r>
          </a:p>
        </p:txBody>
      </p:sp>
      <p:pic>
        <p:nvPicPr>
          <p:cNvPr id="5" name="Kuva 4">
            <a:extLst>
              <a:ext uri="{FF2B5EF4-FFF2-40B4-BE49-F238E27FC236}">
                <a16:creationId xmlns:a16="http://schemas.microsoft.com/office/drawing/2014/main" id="{C9D6DB70-0283-4275-0200-74D902C8C841}"/>
              </a:ext>
            </a:extLst>
          </p:cNvPr>
          <p:cNvPicPr>
            <a:picLocks noChangeAspect="1"/>
          </p:cNvPicPr>
          <p:nvPr/>
        </p:nvPicPr>
        <p:blipFill>
          <a:blip r:embed="rId2"/>
          <a:stretch>
            <a:fillRect/>
          </a:stretch>
        </p:blipFill>
        <p:spPr>
          <a:xfrm>
            <a:off x="2635938" y="1238864"/>
            <a:ext cx="7330036" cy="3864077"/>
          </a:xfrm>
          <a:prstGeom prst="rect">
            <a:avLst/>
          </a:prstGeom>
        </p:spPr>
      </p:pic>
      <p:pic>
        <p:nvPicPr>
          <p:cNvPr id="6" name="Kuva 5">
            <a:extLst>
              <a:ext uri="{FF2B5EF4-FFF2-40B4-BE49-F238E27FC236}">
                <a16:creationId xmlns:a16="http://schemas.microsoft.com/office/drawing/2014/main" id="{4B705C70-E1CC-B835-6319-B2D1D0416320}"/>
              </a:ext>
            </a:extLst>
          </p:cNvPr>
          <p:cNvPicPr>
            <a:picLocks noChangeAspect="1"/>
          </p:cNvPicPr>
          <p:nvPr/>
        </p:nvPicPr>
        <p:blipFill>
          <a:blip r:embed="rId3"/>
          <a:stretch>
            <a:fillRect/>
          </a:stretch>
        </p:blipFill>
        <p:spPr>
          <a:xfrm>
            <a:off x="1803006" y="5311867"/>
            <a:ext cx="8162968" cy="894822"/>
          </a:xfrm>
          <a:prstGeom prst="rect">
            <a:avLst/>
          </a:prstGeom>
        </p:spPr>
      </p:pic>
    </p:spTree>
    <p:extLst>
      <p:ext uri="{BB962C8B-B14F-4D97-AF65-F5344CB8AC3E}">
        <p14:creationId xmlns:p14="http://schemas.microsoft.com/office/powerpoint/2010/main" val="4146788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F25B2E-80B9-7CFB-7FA3-C8A592297D8A}"/>
              </a:ext>
            </a:extLst>
          </p:cNvPr>
          <p:cNvSpPr>
            <a:spLocks noGrp="1"/>
          </p:cNvSpPr>
          <p:nvPr>
            <p:ph type="title"/>
          </p:nvPr>
        </p:nvSpPr>
        <p:spPr>
          <a:xfrm>
            <a:off x="836400" y="533096"/>
            <a:ext cx="11108552" cy="1238553"/>
          </a:xfrm>
        </p:spPr>
        <p:txBody>
          <a:bodyPr>
            <a:normAutofit fontScale="90000"/>
          </a:bodyPr>
          <a:lstStyle/>
          <a:p>
            <a:r>
              <a:rPr lang="fi-FI"/>
              <a:t>Rahoitusleikkaukset näkyvät </a:t>
            </a:r>
            <a:br>
              <a:rPr lang="fi-FI"/>
            </a:br>
            <a:r>
              <a:rPr lang="fi-FI"/>
              <a:t>ammatti- ja erikoisammattitutkinnoissa </a:t>
            </a:r>
            <a:br>
              <a:rPr lang="fi-FI"/>
            </a:br>
            <a:r>
              <a:rPr lang="fi-FI" b="0"/>
              <a:t>(valtakunnallisesti tarjottava)</a:t>
            </a:r>
          </a:p>
        </p:txBody>
      </p:sp>
      <p:sp>
        <p:nvSpPr>
          <p:cNvPr id="4" name="Dian numeron paikkamerkki 3">
            <a:extLst>
              <a:ext uri="{FF2B5EF4-FFF2-40B4-BE49-F238E27FC236}">
                <a16:creationId xmlns:a16="http://schemas.microsoft.com/office/drawing/2014/main" id="{0B7A61A7-6FBF-46CD-50E5-E52B64B79E7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 name="Taulukko 2">
            <a:extLst>
              <a:ext uri="{FF2B5EF4-FFF2-40B4-BE49-F238E27FC236}">
                <a16:creationId xmlns:a16="http://schemas.microsoft.com/office/drawing/2014/main" id="{885088F3-42C8-1CF3-F469-91D2A6932757}"/>
              </a:ext>
            </a:extLst>
          </p:cNvPr>
          <p:cNvGraphicFramePr>
            <a:graphicFrameLocks noGrp="1"/>
          </p:cNvGraphicFramePr>
          <p:nvPr/>
        </p:nvGraphicFramePr>
        <p:xfrm>
          <a:off x="964096" y="2107096"/>
          <a:ext cx="10058398" cy="2782956"/>
        </p:xfrm>
        <a:graphic>
          <a:graphicData uri="http://schemas.openxmlformats.org/drawingml/2006/table">
            <a:tbl>
              <a:tblPr/>
              <a:tblGrid>
                <a:gridCol w="3020953">
                  <a:extLst>
                    <a:ext uri="{9D8B030D-6E8A-4147-A177-3AD203B41FA5}">
                      <a16:colId xmlns:a16="http://schemas.microsoft.com/office/drawing/2014/main" val="1765551184"/>
                    </a:ext>
                  </a:extLst>
                </a:gridCol>
                <a:gridCol w="789566">
                  <a:extLst>
                    <a:ext uri="{9D8B030D-6E8A-4147-A177-3AD203B41FA5}">
                      <a16:colId xmlns:a16="http://schemas.microsoft.com/office/drawing/2014/main" val="2174110206"/>
                    </a:ext>
                  </a:extLst>
                </a:gridCol>
                <a:gridCol w="892555">
                  <a:extLst>
                    <a:ext uri="{9D8B030D-6E8A-4147-A177-3AD203B41FA5}">
                      <a16:colId xmlns:a16="http://schemas.microsoft.com/office/drawing/2014/main" val="3044064705"/>
                    </a:ext>
                  </a:extLst>
                </a:gridCol>
                <a:gridCol w="789566">
                  <a:extLst>
                    <a:ext uri="{9D8B030D-6E8A-4147-A177-3AD203B41FA5}">
                      <a16:colId xmlns:a16="http://schemas.microsoft.com/office/drawing/2014/main" val="305959863"/>
                    </a:ext>
                  </a:extLst>
                </a:gridCol>
                <a:gridCol w="789566">
                  <a:extLst>
                    <a:ext uri="{9D8B030D-6E8A-4147-A177-3AD203B41FA5}">
                      <a16:colId xmlns:a16="http://schemas.microsoft.com/office/drawing/2014/main" val="1669685368"/>
                    </a:ext>
                  </a:extLst>
                </a:gridCol>
                <a:gridCol w="789566">
                  <a:extLst>
                    <a:ext uri="{9D8B030D-6E8A-4147-A177-3AD203B41FA5}">
                      <a16:colId xmlns:a16="http://schemas.microsoft.com/office/drawing/2014/main" val="1510280798"/>
                    </a:ext>
                  </a:extLst>
                </a:gridCol>
                <a:gridCol w="1029871">
                  <a:extLst>
                    <a:ext uri="{9D8B030D-6E8A-4147-A177-3AD203B41FA5}">
                      <a16:colId xmlns:a16="http://schemas.microsoft.com/office/drawing/2014/main" val="3465994211"/>
                    </a:ext>
                  </a:extLst>
                </a:gridCol>
                <a:gridCol w="1029871">
                  <a:extLst>
                    <a:ext uri="{9D8B030D-6E8A-4147-A177-3AD203B41FA5}">
                      <a16:colId xmlns:a16="http://schemas.microsoft.com/office/drawing/2014/main" val="2430510295"/>
                    </a:ext>
                  </a:extLst>
                </a:gridCol>
                <a:gridCol w="926884">
                  <a:extLst>
                    <a:ext uri="{9D8B030D-6E8A-4147-A177-3AD203B41FA5}">
                      <a16:colId xmlns:a16="http://schemas.microsoft.com/office/drawing/2014/main" val="2743233280"/>
                    </a:ext>
                  </a:extLst>
                </a:gridCol>
              </a:tblGrid>
              <a:tr h="690586">
                <a:tc>
                  <a:txBody>
                    <a:bodyPr/>
                    <a:lstStyle/>
                    <a:p>
                      <a:pPr algn="l" fontAlgn="b"/>
                      <a:endParaRPr lang="fi-FI" sz="1400" b="1" i="0" u="none" strike="noStrike">
                        <a:solidFill>
                          <a:srgbClr val="000000"/>
                        </a:solidFill>
                        <a:effectLst/>
                        <a:highlight>
                          <a:srgbClr val="FBE2D5"/>
                        </a:highlight>
                        <a:latin typeface="Aptos Narrow" panose="020B0004020202020204" pitchFamily="34" charset="0"/>
                      </a:endParaRP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TP 2023</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TPE 2024</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TA 2025</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TS 2026</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TS 2027</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Muutos </a:t>
                      </a:r>
                      <a:br>
                        <a:rPr lang="fi-FI" sz="1400" b="1" i="0" u="none" strike="noStrike">
                          <a:solidFill>
                            <a:srgbClr val="000000"/>
                          </a:solidFill>
                          <a:effectLst/>
                          <a:highlight>
                            <a:srgbClr val="FBE2D5"/>
                          </a:highlight>
                          <a:latin typeface="Aptos Narrow" panose="020B0004020202020204" pitchFamily="34" charset="0"/>
                        </a:rPr>
                      </a:br>
                      <a:r>
                        <a:rPr lang="fi-FI" sz="1400" b="1" i="0" u="none" strike="noStrike">
                          <a:solidFill>
                            <a:srgbClr val="000000"/>
                          </a:solidFill>
                          <a:effectLst/>
                          <a:highlight>
                            <a:srgbClr val="FBE2D5"/>
                          </a:highlight>
                          <a:latin typeface="Aptos Narrow" panose="020B0004020202020204" pitchFamily="34" charset="0"/>
                        </a:rPr>
                        <a:t>TPE24-TP23</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Muutos </a:t>
                      </a:r>
                      <a:br>
                        <a:rPr lang="fi-FI" sz="1400" b="1" i="0" u="none" strike="noStrike">
                          <a:solidFill>
                            <a:srgbClr val="000000"/>
                          </a:solidFill>
                          <a:effectLst/>
                          <a:highlight>
                            <a:srgbClr val="FBE2D5"/>
                          </a:highlight>
                          <a:latin typeface="Aptos Narrow" panose="020B0004020202020204" pitchFamily="34" charset="0"/>
                        </a:rPr>
                      </a:br>
                      <a:r>
                        <a:rPr lang="fi-FI" sz="1400" b="1" i="0" u="none" strike="noStrike">
                          <a:solidFill>
                            <a:srgbClr val="000000"/>
                          </a:solidFill>
                          <a:effectLst/>
                          <a:highlight>
                            <a:srgbClr val="FBE2D5"/>
                          </a:highlight>
                          <a:latin typeface="Aptos Narrow" panose="020B0004020202020204" pitchFamily="34" charset="0"/>
                        </a:rPr>
                        <a:t>TA25-TPE24</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 Muutos </a:t>
                      </a:r>
                      <a:br>
                        <a:rPr lang="fi-FI" sz="1400" b="1" i="0" u="none" strike="noStrike">
                          <a:solidFill>
                            <a:srgbClr val="000000"/>
                          </a:solidFill>
                          <a:effectLst/>
                          <a:highlight>
                            <a:srgbClr val="FBE2D5"/>
                          </a:highlight>
                          <a:latin typeface="Aptos Narrow" panose="020B0004020202020204" pitchFamily="34" charset="0"/>
                        </a:rPr>
                      </a:br>
                      <a:r>
                        <a:rPr lang="fi-FI" sz="1400" b="1" i="0" u="none" strike="noStrike">
                          <a:solidFill>
                            <a:srgbClr val="000000"/>
                          </a:solidFill>
                          <a:effectLst/>
                          <a:highlight>
                            <a:srgbClr val="FBE2D5"/>
                          </a:highlight>
                          <a:latin typeface="Aptos Narrow" panose="020B0004020202020204" pitchFamily="34" charset="0"/>
                        </a:rPr>
                        <a:t>TA25-TP23</a:t>
                      </a:r>
                    </a:p>
                  </a:txBody>
                  <a:tcPr marL="0" marR="0" marT="0" marB="0" anchor="b">
                    <a:lnL>
                      <a:noFill/>
                    </a:lnL>
                    <a:lnR>
                      <a:noFill/>
                    </a:lnR>
                    <a:lnT>
                      <a:noFill/>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869414338"/>
                  </a:ext>
                </a:extLst>
              </a:tr>
              <a:tr h="298910">
                <a:tc>
                  <a:txBody>
                    <a:bodyPr/>
                    <a:lstStyle/>
                    <a:p>
                      <a:pPr algn="l" fontAlgn="b"/>
                      <a:r>
                        <a:rPr lang="fi-FI" sz="1400" b="0" i="0" u="none" strike="noStrike">
                          <a:solidFill>
                            <a:srgbClr val="000000"/>
                          </a:solidFill>
                          <a:effectLst/>
                          <a:latin typeface="Aptos Narrow" panose="020B0004020202020204" pitchFamily="34" charset="0"/>
                        </a:rPr>
                        <a:t>Perustutkinto</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4 775</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4 663</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4 700</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4 606</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4 568</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-112</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37</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-75</a:t>
                      </a:r>
                    </a:p>
                  </a:txBody>
                  <a:tcPr marL="0" marR="0" marT="0" marB="0" anchor="b">
                    <a:lnL>
                      <a:noFill/>
                    </a:lnL>
                    <a:lnR>
                      <a:noFill/>
                    </a:lnR>
                    <a:lnT w="6350" cap="flat" cmpd="sng" algn="ctr">
                      <a:solidFill>
                        <a:srgbClr val="F1A983"/>
                      </a:solidFill>
                      <a:prstDash val="solid"/>
                      <a:round/>
                      <a:headEnd type="none" w="med" len="med"/>
                      <a:tailEnd type="none" w="med" len="med"/>
                    </a:lnT>
                    <a:lnB>
                      <a:noFill/>
                    </a:lnB>
                    <a:noFill/>
                  </a:tcPr>
                </a:tc>
                <a:extLst>
                  <a:ext uri="{0D108BD9-81ED-4DB2-BD59-A6C34878D82A}">
                    <a16:rowId xmlns:a16="http://schemas.microsoft.com/office/drawing/2014/main" val="2919629530"/>
                  </a:ext>
                </a:extLst>
              </a:tr>
              <a:tr h="298910">
                <a:tc>
                  <a:txBody>
                    <a:bodyPr/>
                    <a:lstStyle/>
                    <a:p>
                      <a:pPr algn="l" fontAlgn="b"/>
                      <a:r>
                        <a:rPr lang="fi-FI" sz="1400" b="0" i="0" u="none" strike="noStrike">
                          <a:solidFill>
                            <a:srgbClr val="000000"/>
                          </a:solidFill>
                          <a:effectLst/>
                          <a:latin typeface="Aptos Narrow" panose="020B0004020202020204" pitchFamily="34" charset="0"/>
                        </a:rPr>
                        <a:t>Muu ammatillinen koulutus</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4</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extLst>
                  <a:ext uri="{0D108BD9-81ED-4DB2-BD59-A6C34878D82A}">
                    <a16:rowId xmlns:a16="http://schemas.microsoft.com/office/drawing/2014/main" val="1941293121"/>
                  </a:ext>
                </a:extLst>
              </a:tr>
              <a:tr h="298910">
                <a:tc>
                  <a:txBody>
                    <a:bodyPr/>
                    <a:lstStyle/>
                    <a:p>
                      <a:pPr algn="l" fontAlgn="b"/>
                      <a:r>
                        <a:rPr lang="fi-FI" sz="1400" b="0" i="0" u="none" strike="noStrike">
                          <a:solidFill>
                            <a:srgbClr val="000000"/>
                          </a:solidFill>
                          <a:effectLst/>
                          <a:latin typeface="Aptos Narrow" panose="020B0004020202020204" pitchFamily="34" charset="0"/>
                        </a:rPr>
                        <a:t>Ammatti- ja erikoisammattitutkinto</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1 386</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1 311</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1 016</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943</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933</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-75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-295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-370</a:t>
                      </a:r>
                    </a:p>
                  </a:txBody>
                  <a:tcPr marL="0" marR="0" marT="0" marB="0" anchor="b">
                    <a:lnL>
                      <a:noFill/>
                    </a:lnL>
                    <a:lnR>
                      <a:noFill/>
                    </a:lnR>
                    <a:lnT>
                      <a:noFill/>
                    </a:lnT>
                    <a:lnB>
                      <a:noFill/>
                    </a:lnB>
                    <a:noFill/>
                  </a:tcPr>
                </a:tc>
                <a:extLst>
                  <a:ext uri="{0D108BD9-81ED-4DB2-BD59-A6C34878D82A}">
                    <a16:rowId xmlns:a16="http://schemas.microsoft.com/office/drawing/2014/main" val="1497527841"/>
                  </a:ext>
                </a:extLst>
              </a:tr>
              <a:tr h="298910">
                <a:tc>
                  <a:txBody>
                    <a:bodyPr/>
                    <a:lstStyle/>
                    <a:p>
                      <a:pPr algn="l" fontAlgn="b"/>
                      <a:r>
                        <a:rPr lang="fi-FI" sz="1400" b="0" i="0" u="none" strike="noStrike">
                          <a:solidFill>
                            <a:srgbClr val="000000"/>
                          </a:solidFill>
                          <a:effectLst/>
                          <a:latin typeface="Aptos Narrow" panose="020B0004020202020204" pitchFamily="34" charset="0"/>
                        </a:rPr>
                        <a:t>Maahanmuuttaneiden koulutus</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2270300798"/>
                  </a:ext>
                </a:extLst>
              </a:tr>
              <a:tr h="298910">
                <a:tc>
                  <a:txBody>
                    <a:bodyPr/>
                    <a:lstStyle/>
                    <a:p>
                      <a:pPr algn="l" fontAlgn="b"/>
                      <a:r>
                        <a:rPr lang="fi-FI" sz="1400" b="0" i="0" u="none" strike="noStrike">
                          <a:solidFill>
                            <a:srgbClr val="000000"/>
                          </a:solidFill>
                          <a:effectLst/>
                          <a:latin typeface="Aptos Narrow" panose="020B0004020202020204" pitchFamily="34" charset="0"/>
                        </a:rPr>
                        <a:t>Tuva koulutus</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149</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147</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150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150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150</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-2</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3</a:t>
                      </a:r>
                    </a:p>
                  </a:txBody>
                  <a:tcPr marL="0" marR="0" marT="0" marB="0" anchor="b">
                    <a:lnL>
                      <a:noFill/>
                    </a:lnL>
                    <a:lnR>
                      <a:noFill/>
                    </a:lnR>
                    <a:lnT>
                      <a:noFill/>
                    </a:lnT>
                    <a:lnB>
                      <a:noFill/>
                    </a:lnB>
                    <a:noFill/>
                  </a:tcPr>
                </a:tc>
                <a:tc>
                  <a:txBody>
                    <a:bodyPr/>
                    <a:lstStyle/>
                    <a:p>
                      <a:pPr algn="r" fontAlgn="b"/>
                      <a:r>
                        <a:rPr lang="fi-FI" sz="14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a:noFill/>
                    </a:lnB>
                    <a:noFill/>
                  </a:tcPr>
                </a:tc>
                <a:extLst>
                  <a:ext uri="{0D108BD9-81ED-4DB2-BD59-A6C34878D82A}">
                    <a16:rowId xmlns:a16="http://schemas.microsoft.com/office/drawing/2014/main" val="3708990492"/>
                  </a:ext>
                </a:extLst>
              </a:tr>
              <a:tr h="298910">
                <a:tc>
                  <a:txBody>
                    <a:bodyPr/>
                    <a:lstStyle/>
                    <a:p>
                      <a:pPr algn="l" fontAlgn="b"/>
                      <a:r>
                        <a:rPr lang="fi-FI" sz="1400" b="0" i="0" u="none" strike="noStrike">
                          <a:solidFill>
                            <a:srgbClr val="000000"/>
                          </a:solidFill>
                          <a:effectLst/>
                          <a:latin typeface="Aptos Narrow" panose="020B0004020202020204" pitchFamily="34" charset="0"/>
                        </a:rPr>
                        <a:t>Kaarisilta</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33</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34</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35</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1</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tc>
                  <a:txBody>
                    <a:bodyPr/>
                    <a:lstStyle/>
                    <a:p>
                      <a:pPr algn="r" fontAlgn="b"/>
                      <a:r>
                        <a:rPr lang="fi-FI" sz="1400" b="0" i="0" u="none" strike="noStrike">
                          <a:solidFill>
                            <a:srgbClr val="000000"/>
                          </a:solidFill>
                          <a:effectLst/>
                          <a:latin typeface="Aptos Narrow" panose="020B0004020202020204" pitchFamily="34" charset="0"/>
                        </a:rPr>
                        <a:t>2</a:t>
                      </a:r>
                    </a:p>
                  </a:txBody>
                  <a:tcPr marL="0" marR="0" marT="0" marB="0" anchor="b">
                    <a:lnL>
                      <a:noFill/>
                    </a:lnL>
                    <a:lnR>
                      <a:noFill/>
                    </a:lnR>
                    <a:lnT>
                      <a:noFill/>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348344914"/>
                  </a:ext>
                </a:extLst>
              </a:tr>
              <a:tr h="298910">
                <a:tc>
                  <a:txBody>
                    <a:bodyPr/>
                    <a:lstStyle/>
                    <a:p>
                      <a:pPr algn="l" fontAlgn="b"/>
                      <a:r>
                        <a:rPr lang="fi-FI" sz="1400" b="1" i="0" u="none" strike="noStrike">
                          <a:solidFill>
                            <a:srgbClr val="000000"/>
                          </a:solidFill>
                          <a:effectLst/>
                          <a:highlight>
                            <a:srgbClr val="FBE2D5"/>
                          </a:highlight>
                          <a:latin typeface="Aptos Narrow" panose="020B0004020202020204" pitchFamily="34" charset="0"/>
                        </a:rPr>
                        <a:t>Salpaus yhteensä</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6 381</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6 194</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5 940</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5 769</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5 721</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-187</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-254</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tc>
                  <a:txBody>
                    <a:bodyPr/>
                    <a:lstStyle/>
                    <a:p>
                      <a:pPr algn="r" fontAlgn="b"/>
                      <a:r>
                        <a:rPr lang="fi-FI" sz="1400" b="1" i="0" u="none" strike="noStrike">
                          <a:solidFill>
                            <a:srgbClr val="000000"/>
                          </a:solidFill>
                          <a:effectLst/>
                          <a:highlight>
                            <a:srgbClr val="FBE2D5"/>
                          </a:highlight>
                          <a:latin typeface="Aptos Narrow" panose="020B0004020202020204" pitchFamily="34" charset="0"/>
                        </a:rPr>
                        <a:t>-441</a:t>
                      </a:r>
                    </a:p>
                  </a:txBody>
                  <a:tcPr marL="0" marR="0" marT="0" marB="0" anchor="b">
                    <a:lnL>
                      <a:noFill/>
                    </a:lnL>
                    <a:lnR>
                      <a:noFill/>
                    </a:lnR>
                    <a:lnT w="6350" cap="flat" cmpd="sng" algn="ctr">
                      <a:solidFill>
                        <a:srgbClr val="F1A983"/>
                      </a:solidFill>
                      <a:prstDash val="solid"/>
                      <a:round/>
                      <a:headEnd type="none" w="med" len="med"/>
                      <a:tailEnd type="none" w="med" len="med"/>
                    </a:lnT>
                    <a:lnB>
                      <a:noFill/>
                    </a:lnB>
                    <a:solidFill>
                      <a:srgbClr val="FBE2D5"/>
                    </a:solidFill>
                  </a:tcPr>
                </a:tc>
                <a:extLst>
                  <a:ext uri="{0D108BD9-81ED-4DB2-BD59-A6C34878D82A}">
                    <a16:rowId xmlns:a16="http://schemas.microsoft.com/office/drawing/2014/main" val="3649505140"/>
                  </a:ext>
                </a:extLst>
              </a:tr>
            </a:tbl>
          </a:graphicData>
        </a:graphic>
      </p:graphicFrame>
    </p:spTree>
    <p:extLst>
      <p:ext uri="{BB962C8B-B14F-4D97-AF65-F5344CB8AC3E}">
        <p14:creationId xmlns:p14="http://schemas.microsoft.com/office/powerpoint/2010/main" val="22562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00100" y="1624385"/>
            <a:ext cx="7096440" cy="2365375"/>
          </a:xfrm>
        </p:spPr>
        <p:txBody>
          <a:bodyPr/>
          <a:lstStyle/>
          <a:p>
            <a:r>
              <a:rPr lang="fi-FI"/>
              <a:t>Yhteishaun opiskelijapaikkamäärät elokuu 2025</a:t>
            </a:r>
          </a:p>
        </p:txBody>
      </p:sp>
      <p:sp>
        <p:nvSpPr>
          <p:cNvPr id="3" name="Alaotsikko 2"/>
          <p:cNvSpPr>
            <a:spLocks noGrp="1"/>
          </p:cNvSpPr>
          <p:nvPr>
            <p:ph type="subTitle" idx="1"/>
          </p:nvPr>
        </p:nvSpPr>
        <p:spPr/>
        <p:txBody>
          <a:bodyPr/>
          <a:lstStyle/>
          <a:p>
            <a:r>
              <a:rPr lang="fi-FI"/>
              <a:t>Kampuskohtaiset hakukohteet valinnanmukaisesti</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rPr>
              <a:t>18.9.2024</a:t>
            </a:r>
          </a:p>
        </p:txBody>
      </p:sp>
      <p:sp>
        <p:nvSpPr>
          <p:cNvPr id="6" name="Dian numeron paikkamerkki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49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468173" y="258742"/>
            <a:ext cx="4826707" cy="584462"/>
          </a:xfrm>
        </p:spPr>
        <p:txBody>
          <a:bodyPr anchor="ctr">
            <a:normAutofit fontScale="90000"/>
          </a:bodyPr>
          <a:lstStyle/>
          <a:p>
            <a:r>
              <a:rPr lang="fi-FI" sz="2800"/>
              <a:t>Salpauksen tilanne tänään</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468173" y="1040218"/>
            <a:ext cx="4989841" cy="4777563"/>
          </a:xfrm>
        </p:spPr>
        <p:txBody>
          <a:bodyPr/>
          <a:lstStyle/>
          <a:p>
            <a:r>
              <a:rPr lang="fi-FI"/>
              <a:t>Uusi toimintamalli on käytössä ja strategian päivittämisen valmistelu on aloitettu työnimellä ”Haluamme että työllistyt”</a:t>
            </a:r>
          </a:p>
          <a:p>
            <a:r>
              <a:rPr lang="fi-FI"/>
              <a:t>Kuntayhtymän talous on kunnossa ja yhtymä on velaton.</a:t>
            </a:r>
          </a:p>
          <a:p>
            <a:r>
              <a:rPr lang="fi-FI"/>
              <a:t>Saavuttuja ylijäämiä käytetään harkitusti tulevalla taloussuunnitelmakaudella 2025-2027 ja sen jälkeenkin.</a:t>
            </a:r>
          </a:p>
          <a:p>
            <a:r>
              <a:rPr lang="fi-FI"/>
              <a:t>Salpaustasoisia muutosneuvotteluita (ent. yt-neuvottelut) ei ole tulossa riihessä tehtyjen päätösten perusteella.</a:t>
            </a:r>
          </a:p>
          <a:p>
            <a:r>
              <a:rPr lang="fi-FI"/>
              <a:t>Henkilöstövaikutuksia leikkauksilla tulee olemaan niillä koulutusaloilla, jossa koulutus, työ ja rahoitus vähenee. Koulutuspalvelujen osto Salpauksen ulkopuolelta vähenee ensimmäisenä (at, </a:t>
            </a:r>
            <a:r>
              <a:rPr lang="fi-FI" err="1"/>
              <a:t>eat</a:t>
            </a:r>
            <a:r>
              <a:rPr lang="fi-FI"/>
              <a:t>)</a:t>
            </a:r>
          </a:p>
          <a:p>
            <a:endParaRPr lang="fi-FI"/>
          </a:p>
          <a:p>
            <a:endParaRPr lang="en-US"/>
          </a:p>
        </p:txBody>
      </p:sp>
      <p:pic>
        <p:nvPicPr>
          <p:cNvPr id="20" name="Kuvan paikkamerkki 19" descr="Kuva, joka sisältää kohteen henkilö, seisominen, nainen, sisä&#10;&#10;Kuvaus luotu automaattisesti">
            <a:extLst>
              <a:ext uri="{FF2B5EF4-FFF2-40B4-BE49-F238E27FC236}">
                <a16:creationId xmlns:a16="http://schemas.microsoft.com/office/drawing/2014/main" id="{3B4C9BD9-F2E9-5540-9DC1-D360E31BD4E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25856" r="24141"/>
          <a:stretch/>
        </p:blipFill>
        <p:spPr>
          <a:xfrm>
            <a:off x="6095616" y="10"/>
            <a:ext cx="6096384" cy="6857990"/>
          </a:xfrm>
          <a:noFill/>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defTabSz="914400" rtl="0" eaLnBrk="1" fontAlgn="auto" latinLnBrk="0" hangingPunct="1">
              <a:spcBef>
                <a:spcPts val="0"/>
              </a:spcBef>
              <a:spcAft>
                <a:spcPts val="600"/>
              </a:spcAft>
              <a:buClrTx/>
              <a:buSzTx/>
              <a:buFontTx/>
              <a:buNone/>
              <a:tabLst/>
              <a:defRPr/>
            </a:pPr>
            <a:fld id="{C47F7060-961A-4FDB-AE8A-ADF672563E2F}" type="slidenum">
              <a:rPr kumimoji="0" lang="fi-FI" b="0" i="0" u="none" strike="noStrike" kern="1200" cap="none" spc="0" normalizeH="0" baseline="0" noProof="0" smtClean="0">
                <a:ln>
                  <a:noFill/>
                </a:ln>
                <a:solidFill>
                  <a:schemeClr val="tx1"/>
                </a:solidFill>
                <a:effectLst/>
                <a:uLnTx/>
                <a:uFillTx/>
              </a:rPr>
              <a:pPr marL="0" marR="0" lvl="0" indent="0" defTabSz="914400" rtl="0" eaLnBrk="1" fontAlgn="auto" latinLnBrk="0" hangingPunct="1">
                <a:spcBef>
                  <a:spcPts val="0"/>
                </a:spcBef>
                <a:spcAft>
                  <a:spcPts val="600"/>
                </a:spcAft>
                <a:buClrTx/>
                <a:buSzTx/>
                <a:buFontTx/>
                <a:buNone/>
                <a:tabLst/>
                <a:defRPr/>
              </a:pPr>
              <a:t>2</a:t>
            </a:fld>
            <a:endParaRPr kumimoji="0" lang="fi-FI" b="0" i="0" u="none" strike="noStrike" kern="1200"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38813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CDF8BC-686D-AA15-9DB5-74315C224146}"/>
              </a:ext>
            </a:extLst>
          </p:cNvPr>
          <p:cNvSpPr>
            <a:spLocks noGrp="1"/>
          </p:cNvSpPr>
          <p:nvPr>
            <p:ph type="ctrTitle"/>
          </p:nvPr>
        </p:nvSpPr>
        <p:spPr>
          <a:xfrm>
            <a:off x="1524000" y="425824"/>
            <a:ext cx="9144000" cy="691776"/>
          </a:xfrm>
        </p:spPr>
        <p:txBody>
          <a:bodyPr/>
          <a:lstStyle/>
          <a:p>
            <a:r>
              <a:rPr lang="fi-FI"/>
              <a:t>Asikkala; luonnonvara-alat</a:t>
            </a:r>
          </a:p>
        </p:txBody>
      </p:sp>
      <p:sp>
        <p:nvSpPr>
          <p:cNvPr id="4" name="Dian numeron paikkamerkki 3">
            <a:extLst>
              <a:ext uri="{FF2B5EF4-FFF2-40B4-BE49-F238E27FC236}">
                <a16:creationId xmlns:a16="http://schemas.microsoft.com/office/drawing/2014/main" id="{A2213FF3-531A-46E8-3703-0F12AA2B956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Taulukko 2">
            <a:extLst>
              <a:ext uri="{FF2B5EF4-FFF2-40B4-BE49-F238E27FC236}">
                <a16:creationId xmlns:a16="http://schemas.microsoft.com/office/drawing/2014/main" id="{B9D61D08-4256-C8CF-3B22-6EBA706803B7}"/>
              </a:ext>
            </a:extLst>
          </p:cNvPr>
          <p:cNvGraphicFramePr>
            <a:graphicFrameLocks noGrp="1"/>
          </p:cNvGraphicFramePr>
          <p:nvPr>
            <p:extLst>
              <p:ext uri="{D42A27DB-BD31-4B8C-83A1-F6EECF244321}">
                <p14:modId xmlns:p14="http://schemas.microsoft.com/office/powerpoint/2010/main" val="2619115622"/>
              </p:ext>
            </p:extLst>
          </p:nvPr>
        </p:nvGraphicFramePr>
        <p:xfrm>
          <a:off x="1319842" y="1971210"/>
          <a:ext cx="9618453" cy="2254025"/>
        </p:xfrm>
        <a:graphic>
          <a:graphicData uri="http://schemas.openxmlformats.org/drawingml/2006/table">
            <a:tbl>
              <a:tblPr/>
              <a:tblGrid>
                <a:gridCol w="2794958">
                  <a:extLst>
                    <a:ext uri="{9D8B030D-6E8A-4147-A177-3AD203B41FA5}">
                      <a16:colId xmlns:a16="http://schemas.microsoft.com/office/drawing/2014/main" val="737459792"/>
                    </a:ext>
                  </a:extLst>
                </a:gridCol>
                <a:gridCol w="1328468">
                  <a:extLst>
                    <a:ext uri="{9D8B030D-6E8A-4147-A177-3AD203B41FA5}">
                      <a16:colId xmlns:a16="http://schemas.microsoft.com/office/drawing/2014/main" val="3998574211"/>
                    </a:ext>
                  </a:extLst>
                </a:gridCol>
                <a:gridCol w="1535502">
                  <a:extLst>
                    <a:ext uri="{9D8B030D-6E8A-4147-A177-3AD203B41FA5}">
                      <a16:colId xmlns:a16="http://schemas.microsoft.com/office/drawing/2014/main" val="2568981630"/>
                    </a:ext>
                  </a:extLst>
                </a:gridCol>
                <a:gridCol w="1328468">
                  <a:extLst>
                    <a:ext uri="{9D8B030D-6E8A-4147-A177-3AD203B41FA5}">
                      <a16:colId xmlns:a16="http://schemas.microsoft.com/office/drawing/2014/main" val="1954694599"/>
                    </a:ext>
                  </a:extLst>
                </a:gridCol>
                <a:gridCol w="2631057">
                  <a:extLst>
                    <a:ext uri="{9D8B030D-6E8A-4147-A177-3AD203B41FA5}">
                      <a16:colId xmlns:a16="http://schemas.microsoft.com/office/drawing/2014/main" val="4240618236"/>
                    </a:ext>
                  </a:extLst>
                </a:gridCol>
              </a:tblGrid>
              <a:tr h="875961">
                <a:tc>
                  <a:txBody>
                    <a:bodyPr/>
                    <a:lstStyle/>
                    <a:p>
                      <a:pPr algn="ctr" fontAlgn="b"/>
                      <a:r>
                        <a:rPr lang="fi-FI" sz="1400" b="0" i="0" u="none" strike="noStrike">
                          <a:solidFill>
                            <a:schemeClr val="tx1"/>
                          </a:solidFill>
                          <a:effectLst/>
                          <a:latin typeface="Aptos Narrow"/>
                        </a:rPr>
                        <a:t>Asikkala</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Kommentit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067975367"/>
                  </a:ext>
                </a:extLst>
              </a:tr>
              <a:tr h="252209">
                <a:tc>
                  <a:txBody>
                    <a:bodyPr/>
                    <a:lstStyle/>
                    <a:p>
                      <a:pPr algn="l" fontAlgn="b"/>
                      <a:r>
                        <a:rPr lang="fi-FI" sz="1200" b="0" i="0" u="none" strike="noStrike">
                          <a:solidFill>
                            <a:srgbClr val="000000"/>
                          </a:solidFill>
                          <a:effectLst/>
                          <a:latin typeface="Aptos Narrow"/>
                        </a:rPr>
                        <a:t>Kalatalouden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Järvikalastukseen erikoistunut kalastusalan koulutus</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666568453"/>
                  </a:ext>
                </a:extLst>
              </a:tr>
              <a:tr h="252209">
                <a:tc>
                  <a:txBody>
                    <a:bodyPr/>
                    <a:lstStyle/>
                    <a:p>
                      <a:pPr algn="l" fontAlgn="b"/>
                      <a:r>
                        <a:rPr lang="fi-FI" sz="1200" b="0" i="0" u="none" strike="noStrike">
                          <a:solidFill>
                            <a:srgbClr val="000000"/>
                          </a:solidFill>
                          <a:effectLst/>
                          <a:latin typeface="Aptos Narrow"/>
                        </a:rPr>
                        <a:t>Luonto- ja ympäristöalan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Hakukohteessa on molemmat osaamisalat</a:t>
                      </a:r>
                    </a:p>
                    <a:p>
                      <a:pPr algn="ctr" fontAlgn="b"/>
                      <a:endParaRPr lang="fi-FI" sz="12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471709327"/>
                  </a:ext>
                </a:extLst>
              </a:tr>
              <a:tr h="252209">
                <a:tc>
                  <a:txBody>
                    <a:bodyPr/>
                    <a:lstStyle/>
                    <a:p>
                      <a:pPr algn="l" fontAlgn="b"/>
                      <a:r>
                        <a:rPr lang="fi-FI" sz="1200" b="0" i="0" u="none" strike="noStrike">
                          <a:solidFill>
                            <a:srgbClr val="000000"/>
                          </a:solidFill>
                          <a:effectLst/>
                          <a:latin typeface="Aptos Narrow"/>
                        </a:rPr>
                        <a:t>Maatalousalan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Hakukohde sisältää maatilatalouden ja eläintenhoidon osaamisalat</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1494787394"/>
                  </a:ext>
                </a:extLst>
              </a:tr>
              <a:tr h="252209">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55</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23</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40</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r" fontAlgn="b"/>
                      <a:endParaRPr lang="fi-FI" sz="1200" b="1"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696986368"/>
                  </a:ext>
                </a:extLst>
              </a:tr>
            </a:tbl>
          </a:graphicData>
        </a:graphic>
      </p:graphicFrame>
    </p:spTree>
    <p:extLst>
      <p:ext uri="{BB962C8B-B14F-4D97-AF65-F5344CB8AC3E}">
        <p14:creationId xmlns:p14="http://schemas.microsoft.com/office/powerpoint/2010/main" val="692044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71811F-4AA1-8A3E-5368-62460CF585E8}"/>
              </a:ext>
            </a:extLst>
          </p:cNvPr>
          <p:cNvSpPr>
            <a:spLocks noGrp="1"/>
          </p:cNvSpPr>
          <p:nvPr>
            <p:ph type="ctrTitle"/>
          </p:nvPr>
        </p:nvSpPr>
        <p:spPr>
          <a:xfrm>
            <a:off x="1165027" y="1330666"/>
            <a:ext cx="9144000" cy="171824"/>
          </a:xfrm>
        </p:spPr>
        <p:txBody>
          <a:bodyPr>
            <a:normAutofit fontScale="90000"/>
          </a:bodyPr>
          <a:lstStyle/>
          <a:p>
            <a:r>
              <a:rPr lang="fi-FI"/>
              <a:t>Heinolan kampus; monialainen toimipiste</a:t>
            </a:r>
          </a:p>
        </p:txBody>
      </p:sp>
      <p:sp>
        <p:nvSpPr>
          <p:cNvPr id="4" name="Dian numeron paikkamerkki 3">
            <a:extLst>
              <a:ext uri="{FF2B5EF4-FFF2-40B4-BE49-F238E27FC236}">
                <a16:creationId xmlns:a16="http://schemas.microsoft.com/office/drawing/2014/main" id="{0FA9BFB2-0775-5C5F-1D25-81960D4F4B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Taulukko 2">
            <a:extLst>
              <a:ext uri="{FF2B5EF4-FFF2-40B4-BE49-F238E27FC236}">
                <a16:creationId xmlns:a16="http://schemas.microsoft.com/office/drawing/2014/main" id="{3D9EFE2C-5C3D-9753-F4B1-05F995E558B1}"/>
              </a:ext>
            </a:extLst>
          </p:cNvPr>
          <p:cNvGraphicFramePr>
            <a:graphicFrameLocks noGrp="1"/>
          </p:cNvGraphicFramePr>
          <p:nvPr>
            <p:extLst>
              <p:ext uri="{D42A27DB-BD31-4B8C-83A1-F6EECF244321}">
                <p14:modId xmlns:p14="http://schemas.microsoft.com/office/powerpoint/2010/main" val="2362136596"/>
              </p:ext>
            </p:extLst>
          </p:nvPr>
        </p:nvGraphicFramePr>
        <p:xfrm>
          <a:off x="1337094" y="1891416"/>
          <a:ext cx="9670212" cy="3100595"/>
        </p:xfrm>
        <a:graphic>
          <a:graphicData uri="http://schemas.openxmlformats.org/drawingml/2006/table">
            <a:tbl>
              <a:tblPr/>
              <a:tblGrid>
                <a:gridCol w="3226280">
                  <a:extLst>
                    <a:ext uri="{9D8B030D-6E8A-4147-A177-3AD203B41FA5}">
                      <a16:colId xmlns:a16="http://schemas.microsoft.com/office/drawing/2014/main" val="1245851912"/>
                    </a:ext>
                  </a:extLst>
                </a:gridCol>
                <a:gridCol w="1285335">
                  <a:extLst>
                    <a:ext uri="{9D8B030D-6E8A-4147-A177-3AD203B41FA5}">
                      <a16:colId xmlns:a16="http://schemas.microsoft.com/office/drawing/2014/main" val="2342331195"/>
                    </a:ext>
                  </a:extLst>
                </a:gridCol>
                <a:gridCol w="1397480">
                  <a:extLst>
                    <a:ext uri="{9D8B030D-6E8A-4147-A177-3AD203B41FA5}">
                      <a16:colId xmlns:a16="http://schemas.microsoft.com/office/drawing/2014/main" val="2230317387"/>
                    </a:ext>
                  </a:extLst>
                </a:gridCol>
                <a:gridCol w="1311215">
                  <a:extLst>
                    <a:ext uri="{9D8B030D-6E8A-4147-A177-3AD203B41FA5}">
                      <a16:colId xmlns:a16="http://schemas.microsoft.com/office/drawing/2014/main" val="1193059902"/>
                    </a:ext>
                  </a:extLst>
                </a:gridCol>
                <a:gridCol w="2449902">
                  <a:extLst>
                    <a:ext uri="{9D8B030D-6E8A-4147-A177-3AD203B41FA5}">
                      <a16:colId xmlns:a16="http://schemas.microsoft.com/office/drawing/2014/main" val="1835878861"/>
                    </a:ext>
                  </a:extLst>
                </a:gridCol>
              </a:tblGrid>
              <a:tr h="882334">
                <a:tc>
                  <a:txBody>
                    <a:bodyPr/>
                    <a:lstStyle/>
                    <a:p>
                      <a:pPr algn="ctr" fontAlgn="b"/>
                      <a:r>
                        <a:rPr lang="fi-FI" sz="1400" b="0" i="0" u="none" strike="noStrike">
                          <a:solidFill>
                            <a:schemeClr val="tx1"/>
                          </a:solidFill>
                          <a:effectLst/>
                          <a:latin typeface="Aptos Narrow"/>
                        </a:rPr>
                        <a:t>Heinola</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Kommentit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00210037"/>
                  </a:ext>
                </a:extLst>
              </a:tr>
              <a:tr h="271375">
                <a:tc>
                  <a:txBody>
                    <a:bodyPr/>
                    <a:lstStyle/>
                    <a:p>
                      <a:pPr algn="l" fontAlgn="b"/>
                      <a:r>
                        <a:rPr lang="fi-FI" sz="1200" b="0" i="0" u="none" strike="noStrike">
                          <a:solidFill>
                            <a:srgbClr val="000000"/>
                          </a:solidFill>
                          <a:effectLst/>
                          <a:latin typeface="Aptos Narrow"/>
                        </a:rPr>
                        <a:t>Media-alan ja kuvallisen ilmaisun perustutkinto</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Toteutus ainoastaan Heinolassa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118703261"/>
                  </a:ext>
                </a:extLst>
              </a:tr>
              <a:tr h="373570">
                <a:tc>
                  <a:txBody>
                    <a:bodyPr/>
                    <a:lstStyle/>
                    <a:p>
                      <a:pPr algn="l" fontAlgn="b"/>
                      <a:r>
                        <a:rPr lang="fi-FI" sz="1200" b="0" i="0" u="none" strike="noStrike">
                          <a:solidFill>
                            <a:srgbClr val="000000"/>
                          </a:solidFill>
                          <a:effectLst/>
                          <a:latin typeface="Aptos Narrow"/>
                        </a:rPr>
                        <a:t>Turvallisuusalan perustutkinto</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200" b="0" i="0" u="none" strike="noStrike">
                          <a:solidFill>
                            <a:srgbClr val="000000"/>
                          </a:solidFill>
                          <a:effectLst/>
                          <a:latin typeface="Aptos Narrow"/>
                        </a:rPr>
                        <a:t>Toteutus ainoastaan Heinolassa</a:t>
                      </a:r>
                    </a:p>
                    <a:p>
                      <a:pPr algn="ctr" fontAlgn="b"/>
                      <a:r>
                        <a:rPr lang="fi-FI" sz="1200" b="0" i="0" u="none" strike="noStrike">
                          <a:solidFill>
                            <a:srgbClr val="000000"/>
                          </a:solidFill>
                          <a:effectLst/>
                          <a:latin typeface="Aptos Narrow"/>
                        </a:rPr>
                        <a:t>Turvallisuusvalvoja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941024965"/>
                  </a:ext>
                </a:extLst>
              </a:tr>
              <a:tr h="197028">
                <a:tc>
                  <a:txBody>
                    <a:bodyPr/>
                    <a:lstStyle/>
                    <a:p>
                      <a:pPr algn="l" fontAlgn="b"/>
                      <a:r>
                        <a:rPr lang="fi-FI" sz="1200" b="0" i="0" u="none" strike="noStrike">
                          <a:solidFill>
                            <a:srgbClr val="000000"/>
                          </a:solidFill>
                          <a:effectLst/>
                          <a:latin typeface="Aptos Narrow"/>
                        </a:rPr>
                        <a:t>Ravintola- ja catering-alan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Kokki, tarjoilija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394628642"/>
                  </a:ext>
                </a:extLst>
              </a:tr>
              <a:tr h="197028">
                <a:tc>
                  <a:txBody>
                    <a:bodyPr/>
                    <a:lstStyle/>
                    <a:p>
                      <a:pPr algn="l" fontAlgn="b"/>
                      <a:r>
                        <a:rPr lang="fi-FI" sz="1200" b="0" i="0" u="none" strike="noStrike">
                          <a:solidFill>
                            <a:srgbClr val="000000"/>
                          </a:solidFill>
                          <a:effectLst/>
                          <a:latin typeface="Aptos Narrow"/>
                        </a:rPr>
                        <a:t>Ajoneuvoalan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Automekaanikko</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541659906"/>
                  </a:ext>
                </a:extLst>
              </a:tr>
              <a:tr h="197028">
                <a:tc>
                  <a:txBody>
                    <a:bodyPr/>
                    <a:lstStyle/>
                    <a:p>
                      <a:pPr algn="l" fontAlgn="b"/>
                      <a:r>
                        <a:rPr lang="fi-FI" sz="1200" b="0" i="0" u="none" strike="noStrike">
                          <a:solidFill>
                            <a:srgbClr val="000000"/>
                          </a:solidFill>
                          <a:effectLst/>
                          <a:latin typeface="Aptos Narrow"/>
                        </a:rPr>
                        <a:t>Liiketoiminnan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Merkonomi</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49819739"/>
                  </a:ext>
                </a:extLst>
              </a:tr>
              <a:tr h="197028">
                <a:tc>
                  <a:txBody>
                    <a:bodyPr/>
                    <a:lstStyle/>
                    <a:p>
                      <a:pPr algn="l" fontAlgn="b"/>
                      <a:r>
                        <a:rPr lang="fi-FI" sz="1200" b="0" i="0" u="none" strike="noStrike">
                          <a:solidFill>
                            <a:srgbClr val="000000"/>
                          </a:solidFill>
                          <a:effectLst/>
                          <a:latin typeface="Aptos Narrow"/>
                        </a:rPr>
                        <a:t>Rakennusalan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Talonrakentaja</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668270008"/>
                  </a:ext>
                </a:extLst>
              </a:tr>
              <a:tr h="197028">
                <a:tc>
                  <a:txBody>
                    <a:bodyPr/>
                    <a:lstStyle/>
                    <a:p>
                      <a:pPr algn="l" fontAlgn="b"/>
                      <a:r>
                        <a:rPr lang="fi-FI" sz="1200" b="0" i="0" u="none" strike="noStrike">
                          <a:solidFill>
                            <a:srgbClr val="000000"/>
                          </a:solidFill>
                          <a:effectLst/>
                          <a:latin typeface="Aptos Narrow"/>
                        </a:rPr>
                        <a:t>Sähkö- ja automaatioalan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21</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Sähköasentaja</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246059056"/>
                  </a:ext>
                </a:extLst>
              </a:tr>
              <a:tr h="197028">
                <a:tc>
                  <a:txBody>
                    <a:bodyPr/>
                    <a:lstStyle/>
                    <a:p>
                      <a:pPr algn="l" fontAlgn="b"/>
                      <a:r>
                        <a:rPr lang="fi-FI" sz="1200" b="0" i="0" u="none" strike="noStrike">
                          <a:solidFill>
                            <a:srgbClr val="000000"/>
                          </a:solidFill>
                          <a:effectLst/>
                          <a:latin typeface="Aptos Narrow"/>
                        </a:rPr>
                        <a:t>Kone- ja tuotantotekniikan perustutkinto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13</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Hitsaaja, koneistaja</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670723224"/>
                  </a:ext>
                </a:extLst>
              </a:tr>
              <a:tr h="192006">
                <a:tc>
                  <a:txBody>
                    <a:bodyPr/>
                    <a:lstStyle/>
                    <a:p>
                      <a:pPr algn="l" fontAlgn="b"/>
                      <a:r>
                        <a:rPr lang="fi-FI" sz="1200" b="0" i="0" u="none" strike="noStrike">
                          <a:solidFill>
                            <a:srgbClr val="000000"/>
                          </a:solidFill>
                          <a:effectLst/>
                          <a:latin typeface="Aptos Narrow"/>
                        </a:rPr>
                        <a:t>Tutkintokoulutukseen valmentava koulutus  *)</a:t>
                      </a:r>
                      <a:endParaRPr lang="fi-FI" sz="1200" b="0" i="0" u="none" strike="noStrike" dirty="0">
                        <a:solidFill>
                          <a:srgbClr val="000000"/>
                        </a:solidFill>
                        <a:effectLst/>
                        <a:latin typeface="Aptos Narrow"/>
                      </a:endParaRPr>
                    </a:p>
                  </a:txBody>
                  <a:tcPr marL="9525" marR="9525" marT="9525" marB="0" anchor="b">
                    <a:lnL w="12700" cap="flat" cmpd="sng" algn="ctr">
                      <a:no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ptos Narrow"/>
                          <a:ea typeface="+mn-ea"/>
                          <a:cs typeface="+mn-cs"/>
                        </a:rPr>
                        <a:t>Todellinen opiskelijamäärä 8 -12</a:t>
                      </a:r>
                      <a:endParaRPr kumimoji="0" lang="fi-FI" sz="1200" b="0" i="0" u="none" strike="noStrike" kern="1200" cap="none" spc="0" normalizeH="0" baseline="0" noProof="0" dirty="0">
                        <a:ln>
                          <a:noFill/>
                        </a:ln>
                        <a:solidFill>
                          <a:srgbClr val="000000"/>
                        </a:solidFill>
                        <a:effectLst/>
                        <a:uLnTx/>
                        <a:uFillTx/>
                        <a:latin typeface="Aptos Narrow"/>
                        <a:ea typeface="+mn-ea"/>
                        <a:cs typeface="+mn-cs"/>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2026228611"/>
                  </a:ext>
                </a:extLst>
              </a:tr>
              <a:tr h="197028">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172</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99</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152</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r" fontAlgn="b"/>
                      <a:endParaRPr lang="fi-FI" sz="1200" b="1"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1312507360"/>
                  </a:ext>
                </a:extLst>
              </a:tr>
            </a:tbl>
          </a:graphicData>
        </a:graphic>
      </p:graphicFrame>
      <p:sp>
        <p:nvSpPr>
          <p:cNvPr id="5" name="Tekstiruutu 4">
            <a:extLst>
              <a:ext uri="{FF2B5EF4-FFF2-40B4-BE49-F238E27FC236}">
                <a16:creationId xmlns:a16="http://schemas.microsoft.com/office/drawing/2014/main" id="{11294ED8-B0D5-80BB-776A-EF9679499EDD}"/>
              </a:ext>
            </a:extLst>
          </p:cNvPr>
          <p:cNvSpPr txBox="1"/>
          <p:nvPr/>
        </p:nvSpPr>
        <p:spPr>
          <a:xfrm>
            <a:off x="1165027" y="5423581"/>
            <a:ext cx="4889138" cy="369332"/>
          </a:xfrm>
          <a:prstGeom prst="rect">
            <a:avLst/>
          </a:prstGeom>
          <a:noFill/>
        </p:spPr>
        <p:txBody>
          <a:bodyPr wrap="square" rtlCol="0">
            <a:spAutoFit/>
          </a:bodyPr>
          <a:lstStyle/>
          <a:p>
            <a:pPr algn="ctr" fontAlgn="b"/>
            <a:r>
              <a:rPr lang="fi-FI">
                <a:solidFill>
                  <a:srgbClr val="000000"/>
                </a:solidFill>
                <a:latin typeface="Aptos Narrow" panose="020B0004020202020204" pitchFamily="34" charset="0"/>
              </a:rPr>
              <a:t>*)</a:t>
            </a:r>
            <a:r>
              <a:rPr lang="fi-FI" sz="1800" b="0" i="0" u="none" strike="noStrike">
                <a:solidFill>
                  <a:srgbClr val="000000"/>
                </a:solidFill>
                <a:effectLst/>
                <a:latin typeface="Aptos Narrow" panose="020B0004020202020204" pitchFamily="34" charset="0"/>
              </a:rPr>
              <a:t>Tutkintoa toteutetaan myös Lahdessa</a:t>
            </a:r>
          </a:p>
        </p:txBody>
      </p:sp>
    </p:spTree>
    <p:extLst>
      <p:ext uri="{BB962C8B-B14F-4D97-AF65-F5344CB8AC3E}">
        <p14:creationId xmlns:p14="http://schemas.microsoft.com/office/powerpoint/2010/main" val="427036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57A40C-777C-7DEF-1DF7-CA319CAB7C0C}"/>
              </a:ext>
            </a:extLst>
          </p:cNvPr>
          <p:cNvSpPr>
            <a:spLocks noGrp="1"/>
          </p:cNvSpPr>
          <p:nvPr>
            <p:ph type="ctrTitle"/>
          </p:nvPr>
        </p:nvSpPr>
        <p:spPr>
          <a:xfrm>
            <a:off x="1356852" y="1451078"/>
            <a:ext cx="9144000" cy="243541"/>
          </a:xfrm>
        </p:spPr>
        <p:txBody>
          <a:bodyPr>
            <a:normAutofit fontScale="90000"/>
          </a:bodyPr>
          <a:lstStyle/>
          <a:p>
            <a:r>
              <a:rPr lang="fi-FI"/>
              <a:t>Jokimaan kampus; Hevosalan koulutus</a:t>
            </a:r>
          </a:p>
        </p:txBody>
      </p:sp>
      <p:sp>
        <p:nvSpPr>
          <p:cNvPr id="4" name="Dian numeron paikkamerkki 3">
            <a:extLst>
              <a:ext uri="{FF2B5EF4-FFF2-40B4-BE49-F238E27FC236}">
                <a16:creationId xmlns:a16="http://schemas.microsoft.com/office/drawing/2014/main" id="{53C1814A-A0A4-F241-6CC6-E2812FD72F1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Taulukko 5">
            <a:extLst>
              <a:ext uri="{FF2B5EF4-FFF2-40B4-BE49-F238E27FC236}">
                <a16:creationId xmlns:a16="http://schemas.microsoft.com/office/drawing/2014/main" id="{4C8BCC30-7B60-88F0-1CAE-8483A39D985B}"/>
              </a:ext>
            </a:extLst>
          </p:cNvPr>
          <p:cNvGraphicFramePr>
            <a:graphicFrameLocks noGrp="1"/>
          </p:cNvGraphicFramePr>
          <p:nvPr>
            <p:extLst>
              <p:ext uri="{D42A27DB-BD31-4B8C-83A1-F6EECF244321}">
                <p14:modId xmlns:p14="http://schemas.microsoft.com/office/powerpoint/2010/main" val="1214743658"/>
              </p:ext>
            </p:extLst>
          </p:nvPr>
        </p:nvGraphicFramePr>
        <p:xfrm>
          <a:off x="1524000" y="2279531"/>
          <a:ext cx="9388416" cy="1429828"/>
        </p:xfrm>
        <a:graphic>
          <a:graphicData uri="http://schemas.openxmlformats.org/drawingml/2006/table">
            <a:tbl>
              <a:tblPr/>
              <a:tblGrid>
                <a:gridCol w="2763328">
                  <a:extLst>
                    <a:ext uri="{9D8B030D-6E8A-4147-A177-3AD203B41FA5}">
                      <a16:colId xmlns:a16="http://schemas.microsoft.com/office/drawing/2014/main" val="2434391235"/>
                    </a:ext>
                  </a:extLst>
                </a:gridCol>
                <a:gridCol w="1354347">
                  <a:extLst>
                    <a:ext uri="{9D8B030D-6E8A-4147-A177-3AD203B41FA5}">
                      <a16:colId xmlns:a16="http://schemas.microsoft.com/office/drawing/2014/main" val="3336103400"/>
                    </a:ext>
                  </a:extLst>
                </a:gridCol>
                <a:gridCol w="1414733">
                  <a:extLst>
                    <a:ext uri="{9D8B030D-6E8A-4147-A177-3AD203B41FA5}">
                      <a16:colId xmlns:a16="http://schemas.microsoft.com/office/drawing/2014/main" val="4091097565"/>
                    </a:ext>
                  </a:extLst>
                </a:gridCol>
                <a:gridCol w="1328467">
                  <a:extLst>
                    <a:ext uri="{9D8B030D-6E8A-4147-A177-3AD203B41FA5}">
                      <a16:colId xmlns:a16="http://schemas.microsoft.com/office/drawing/2014/main" val="4034538828"/>
                    </a:ext>
                  </a:extLst>
                </a:gridCol>
                <a:gridCol w="2527541">
                  <a:extLst>
                    <a:ext uri="{9D8B030D-6E8A-4147-A177-3AD203B41FA5}">
                      <a16:colId xmlns:a16="http://schemas.microsoft.com/office/drawing/2014/main" val="2618824103"/>
                    </a:ext>
                  </a:extLst>
                </a:gridCol>
              </a:tblGrid>
              <a:tr h="936880">
                <a:tc>
                  <a:txBody>
                    <a:bodyPr/>
                    <a:lstStyle/>
                    <a:p>
                      <a:pPr algn="ctr" fontAlgn="b"/>
                      <a:r>
                        <a:rPr lang="fi-FI" sz="1400" b="0" i="0" u="none" strike="noStrike">
                          <a:solidFill>
                            <a:schemeClr val="tx1"/>
                          </a:solidFill>
                          <a:effectLst/>
                          <a:latin typeface="Aptos Narrow"/>
                        </a:rPr>
                        <a:t>Lahti, Jokimaa</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Kommentit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475215647"/>
                  </a:ext>
                </a:extLst>
              </a:tr>
              <a:tr h="246474">
                <a:tc>
                  <a:txBody>
                    <a:bodyPr/>
                    <a:lstStyle/>
                    <a:p>
                      <a:pPr algn="l" fontAlgn="b"/>
                      <a:r>
                        <a:rPr lang="fi-FI" sz="1200" b="0" i="0" u="none" strike="noStrike">
                          <a:solidFill>
                            <a:srgbClr val="000000"/>
                          </a:solidFill>
                          <a:effectLst/>
                          <a:latin typeface="Aptos Narrow"/>
                        </a:rPr>
                        <a:t>Hevostalouden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hevostenhoitaja ja hevospalveluohjaaja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1006149231"/>
                  </a:ext>
                </a:extLst>
              </a:tr>
              <a:tr h="246474">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40</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17</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25</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r" fontAlgn="b"/>
                      <a:endParaRPr lang="fi-FI" sz="1200" b="1"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3877321543"/>
                  </a:ext>
                </a:extLst>
              </a:tr>
            </a:tbl>
          </a:graphicData>
        </a:graphic>
      </p:graphicFrame>
    </p:spTree>
    <p:extLst>
      <p:ext uri="{BB962C8B-B14F-4D97-AF65-F5344CB8AC3E}">
        <p14:creationId xmlns:p14="http://schemas.microsoft.com/office/powerpoint/2010/main" val="1507367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DFE29F-9863-BC73-899A-0911FFD9B205}"/>
              </a:ext>
            </a:extLst>
          </p:cNvPr>
          <p:cNvSpPr>
            <a:spLocks noGrp="1"/>
          </p:cNvSpPr>
          <p:nvPr>
            <p:ph type="ctrTitle"/>
          </p:nvPr>
        </p:nvSpPr>
        <p:spPr>
          <a:xfrm>
            <a:off x="1482164" y="742576"/>
            <a:ext cx="9144000" cy="488576"/>
          </a:xfrm>
        </p:spPr>
        <p:txBody>
          <a:bodyPr>
            <a:normAutofit fontScale="90000"/>
          </a:bodyPr>
          <a:lstStyle/>
          <a:p>
            <a:r>
              <a:rPr lang="fi-FI"/>
              <a:t>Keskusta Kampus</a:t>
            </a:r>
          </a:p>
        </p:txBody>
      </p:sp>
      <p:sp>
        <p:nvSpPr>
          <p:cNvPr id="4" name="Dian numeron paikkamerkki 3">
            <a:extLst>
              <a:ext uri="{FF2B5EF4-FFF2-40B4-BE49-F238E27FC236}">
                <a16:creationId xmlns:a16="http://schemas.microsoft.com/office/drawing/2014/main" id="{A032DC2A-DD35-4757-FE8A-7BAB11256BF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Taulukko 2">
            <a:extLst>
              <a:ext uri="{FF2B5EF4-FFF2-40B4-BE49-F238E27FC236}">
                <a16:creationId xmlns:a16="http://schemas.microsoft.com/office/drawing/2014/main" id="{D2061D86-1A6D-6A29-10EB-D3C0A179B9AE}"/>
              </a:ext>
            </a:extLst>
          </p:cNvPr>
          <p:cNvGraphicFramePr>
            <a:graphicFrameLocks noGrp="1"/>
          </p:cNvGraphicFramePr>
          <p:nvPr>
            <p:extLst>
              <p:ext uri="{D42A27DB-BD31-4B8C-83A1-F6EECF244321}">
                <p14:modId xmlns:p14="http://schemas.microsoft.com/office/powerpoint/2010/main" val="3421562155"/>
              </p:ext>
            </p:extLst>
          </p:nvPr>
        </p:nvGraphicFramePr>
        <p:xfrm>
          <a:off x="1249251" y="1275193"/>
          <a:ext cx="9609826" cy="4288155"/>
        </p:xfrm>
        <a:graphic>
          <a:graphicData uri="http://schemas.openxmlformats.org/drawingml/2006/table">
            <a:tbl>
              <a:tblPr/>
              <a:tblGrid>
                <a:gridCol w="3270867">
                  <a:extLst>
                    <a:ext uri="{9D8B030D-6E8A-4147-A177-3AD203B41FA5}">
                      <a16:colId xmlns:a16="http://schemas.microsoft.com/office/drawing/2014/main" val="3391391921"/>
                    </a:ext>
                  </a:extLst>
                </a:gridCol>
                <a:gridCol w="1145857">
                  <a:extLst>
                    <a:ext uri="{9D8B030D-6E8A-4147-A177-3AD203B41FA5}">
                      <a16:colId xmlns:a16="http://schemas.microsoft.com/office/drawing/2014/main" val="2603994000"/>
                    </a:ext>
                  </a:extLst>
                </a:gridCol>
                <a:gridCol w="1328468">
                  <a:extLst>
                    <a:ext uri="{9D8B030D-6E8A-4147-A177-3AD203B41FA5}">
                      <a16:colId xmlns:a16="http://schemas.microsoft.com/office/drawing/2014/main" val="2617758155"/>
                    </a:ext>
                  </a:extLst>
                </a:gridCol>
                <a:gridCol w="1190446">
                  <a:extLst>
                    <a:ext uri="{9D8B030D-6E8A-4147-A177-3AD203B41FA5}">
                      <a16:colId xmlns:a16="http://schemas.microsoft.com/office/drawing/2014/main" val="3125201198"/>
                    </a:ext>
                  </a:extLst>
                </a:gridCol>
                <a:gridCol w="2674188">
                  <a:extLst>
                    <a:ext uri="{9D8B030D-6E8A-4147-A177-3AD203B41FA5}">
                      <a16:colId xmlns:a16="http://schemas.microsoft.com/office/drawing/2014/main" val="518314499"/>
                    </a:ext>
                  </a:extLst>
                </a:gridCol>
              </a:tblGrid>
              <a:tr h="860060">
                <a:tc>
                  <a:txBody>
                    <a:bodyPr/>
                    <a:lstStyle/>
                    <a:p>
                      <a:pPr algn="ctr" fontAlgn="b"/>
                      <a:r>
                        <a:rPr lang="fi-FI" sz="1400" b="0" i="0" u="none" strike="noStrike">
                          <a:solidFill>
                            <a:schemeClr val="tx1"/>
                          </a:solidFill>
                          <a:effectLst/>
                          <a:latin typeface="Aptos Narrow"/>
                        </a:rPr>
                        <a:t>Lahti, Keskustakampus</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Kommentit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44134555"/>
                  </a:ext>
                </a:extLst>
              </a:tr>
              <a:tr h="191757">
                <a:tc>
                  <a:txBody>
                    <a:bodyPr/>
                    <a:lstStyle/>
                    <a:p>
                      <a:pPr algn="l" fontAlgn="b"/>
                      <a:r>
                        <a:rPr lang="fi-FI" sz="1200" b="0" i="0" u="none" strike="noStrike">
                          <a:solidFill>
                            <a:srgbClr val="000000"/>
                          </a:solidFill>
                          <a:effectLst/>
                          <a:latin typeface="Aptos Narrow"/>
                        </a:rPr>
                        <a:t>Elintarvikealan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Elintarvikkeiden valmistaja ja leipuri-kondiittori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769450070"/>
                  </a:ext>
                </a:extLst>
              </a:tr>
              <a:tr h="191757">
                <a:tc>
                  <a:txBody>
                    <a:bodyPr/>
                    <a:lstStyle/>
                    <a:p>
                      <a:pPr algn="l" fontAlgn="b"/>
                      <a:r>
                        <a:rPr lang="fi-FI" sz="1200" b="0" i="0" u="none" strike="noStrike">
                          <a:solidFill>
                            <a:srgbClr val="000000"/>
                          </a:solidFill>
                          <a:effectLst/>
                          <a:latin typeface="Aptos Narrow"/>
                        </a:rPr>
                        <a:t>Hius- ja kauneudenhoitoalan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Kosmetologi ja Parturi-kampaaja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491071044"/>
                  </a:ext>
                </a:extLst>
              </a:tr>
              <a:tr h="191757">
                <a:tc>
                  <a:txBody>
                    <a:bodyPr/>
                    <a:lstStyle/>
                    <a:p>
                      <a:pPr algn="l" fontAlgn="b"/>
                      <a:r>
                        <a:rPr lang="fi-FI" sz="1200" b="0" i="0" u="none" strike="noStrike">
                          <a:solidFill>
                            <a:srgbClr val="000000"/>
                          </a:solidFill>
                          <a:effectLst/>
                          <a:latin typeface="Aptos Narrow"/>
                        </a:rPr>
                        <a:t>Laboratorioalan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Laborantti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169835446"/>
                  </a:ext>
                </a:extLst>
              </a:tr>
              <a:tr h="191757">
                <a:tc>
                  <a:txBody>
                    <a:bodyPr/>
                    <a:lstStyle/>
                    <a:p>
                      <a:pPr algn="l" fontAlgn="b"/>
                      <a:r>
                        <a:rPr lang="fi-FI" sz="1200" b="0" i="0" u="none" strike="noStrike">
                          <a:solidFill>
                            <a:srgbClr val="000000"/>
                          </a:solidFill>
                          <a:effectLst/>
                          <a:latin typeface="Aptos Narrow"/>
                        </a:rPr>
                        <a:t>Liiketoiminnan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Merkonomi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030637758"/>
                  </a:ext>
                </a:extLst>
              </a:tr>
              <a:tr h="191757">
                <a:tc>
                  <a:txBody>
                    <a:bodyPr/>
                    <a:lstStyle/>
                    <a:p>
                      <a:pPr algn="l" fontAlgn="b"/>
                      <a:r>
                        <a:rPr lang="fi-FI" sz="1200" b="0" i="0" u="none" strike="noStrike">
                          <a:solidFill>
                            <a:srgbClr val="000000"/>
                          </a:solidFill>
                          <a:effectLst/>
                          <a:latin typeface="Aptos Narrow"/>
                        </a:rPr>
                        <a:t>Matkailualan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23</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23</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Matkailun asiakaspalvelija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856181656"/>
                  </a:ext>
                </a:extLst>
              </a:tr>
              <a:tr h="191757">
                <a:tc>
                  <a:txBody>
                    <a:bodyPr/>
                    <a:lstStyle/>
                    <a:p>
                      <a:pPr algn="l" fontAlgn="b"/>
                      <a:r>
                        <a:rPr lang="fi-FI" sz="1200" b="0" i="0" u="none" strike="noStrike">
                          <a:solidFill>
                            <a:srgbClr val="000000"/>
                          </a:solidFill>
                          <a:effectLst/>
                          <a:latin typeface="Aptos Narrow"/>
                        </a:rPr>
                        <a:t>Ravintola- ja catering-alan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Kokki ja Tarjoilija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197594995"/>
                  </a:ext>
                </a:extLst>
              </a:tr>
              <a:tr h="191757">
                <a:tc>
                  <a:txBody>
                    <a:bodyPr/>
                    <a:lstStyle/>
                    <a:p>
                      <a:pPr algn="l" fontAlgn="b"/>
                      <a:r>
                        <a:rPr lang="fi-FI" sz="1200" b="0" i="0" u="none" strike="noStrike">
                          <a:solidFill>
                            <a:srgbClr val="000000"/>
                          </a:solidFill>
                          <a:effectLst/>
                          <a:latin typeface="Aptos Narrow"/>
                        </a:rPr>
                        <a:t>Sosiaali- ja terveysalan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Lähihoitaja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990316185"/>
                  </a:ext>
                </a:extLst>
              </a:tr>
              <a:tr h="191757">
                <a:tc>
                  <a:txBody>
                    <a:bodyPr/>
                    <a:lstStyle/>
                    <a:p>
                      <a:pPr algn="l" fontAlgn="b"/>
                      <a:r>
                        <a:rPr lang="fi-FI" sz="1200" b="0" i="0" u="none" strike="noStrike">
                          <a:solidFill>
                            <a:srgbClr val="000000"/>
                          </a:solidFill>
                          <a:effectLst/>
                          <a:latin typeface="Aptos Narrow"/>
                        </a:rPr>
                        <a:t>Sähkö- ja automaatioalan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Sähköasentaja ja Automaatioasentaja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996370940"/>
                  </a:ext>
                </a:extLst>
              </a:tr>
              <a:tr h="191757">
                <a:tc>
                  <a:txBody>
                    <a:bodyPr/>
                    <a:lstStyle/>
                    <a:p>
                      <a:pPr algn="l" fontAlgn="b"/>
                      <a:r>
                        <a:rPr lang="fi-FI" sz="1200" b="0" i="0" u="none" strike="noStrike">
                          <a:solidFill>
                            <a:srgbClr val="000000"/>
                          </a:solidFill>
                          <a:effectLst/>
                          <a:latin typeface="Aptos Narrow"/>
                        </a:rPr>
                        <a:t>Taideteollisuusalan pt, sisustusalan oa.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11</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Artesaani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439534208"/>
                  </a:ext>
                </a:extLst>
              </a:tr>
              <a:tr h="191757">
                <a:tc>
                  <a:txBody>
                    <a:bodyPr/>
                    <a:lstStyle/>
                    <a:p>
                      <a:pPr algn="l" fontAlgn="b"/>
                      <a:r>
                        <a:rPr lang="fi-FI" sz="1200" b="0" i="0" u="none" strike="noStrike">
                          <a:solidFill>
                            <a:srgbClr val="000000"/>
                          </a:solidFill>
                          <a:effectLst/>
                          <a:latin typeface="Aptos Narrow"/>
                        </a:rPr>
                        <a:t>Tekstiili- ja muotialan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Mittatilausompelija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959858899"/>
                  </a:ext>
                </a:extLst>
              </a:tr>
              <a:tr h="191757">
                <a:tc>
                  <a:txBody>
                    <a:bodyPr/>
                    <a:lstStyle/>
                    <a:p>
                      <a:pPr algn="l" fontAlgn="b"/>
                      <a:r>
                        <a:rPr lang="fi-FI" sz="1200" b="0" i="0" u="none" strike="noStrike">
                          <a:solidFill>
                            <a:srgbClr val="000000"/>
                          </a:solidFill>
                          <a:effectLst/>
                          <a:latin typeface="Aptos Narrow"/>
                        </a:rPr>
                        <a:t>Tieto- ja viestintätekniikan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66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Elektroniikka-asentaja, ohjelmistokehittäjä, hyvinvointiteknologia-asentaja, IT tukihenkilö</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13270388"/>
                  </a:ext>
                </a:extLst>
              </a:tr>
              <a:tr h="191757">
                <a:tc>
                  <a:txBody>
                    <a:bodyPr/>
                    <a:lstStyle/>
                    <a:p>
                      <a:pPr algn="l" fontAlgn="b"/>
                      <a:r>
                        <a:rPr lang="fi-FI" sz="1200" b="0" i="0" u="none" strike="noStrike">
                          <a:solidFill>
                            <a:srgbClr val="000000"/>
                          </a:solidFill>
                          <a:effectLst/>
                          <a:latin typeface="Aptos Narrow"/>
                        </a:rPr>
                        <a:t>Tutkintokoulutukseen valmentava koulutus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TUVA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4021244355"/>
                  </a:ext>
                </a:extLst>
              </a:tr>
              <a:tr h="191757">
                <a:tc>
                  <a:txBody>
                    <a:bodyPr/>
                    <a:lstStyle/>
                    <a:p>
                      <a:pPr algn="l" fontAlgn="b"/>
                      <a:r>
                        <a:rPr lang="fi-FI" sz="1200" b="0" i="0" u="none" strike="noStrike">
                          <a:solidFill>
                            <a:srgbClr val="000000"/>
                          </a:solidFill>
                          <a:effectLst/>
                          <a:latin typeface="Aptos Narrow"/>
                        </a:rPr>
                        <a:t>Kasvatus- ja ohjausalan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Nuoriso- ja vapaa-ajan ohjaaja, Lastenohjaaja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1754782892"/>
                  </a:ext>
                </a:extLst>
              </a:tr>
              <a:tr h="191757">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579</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555</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570</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r" fontAlgn="b"/>
                      <a:endParaRPr lang="fi-FI" sz="1200" b="1"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3845245585"/>
                  </a:ext>
                </a:extLst>
              </a:tr>
            </a:tbl>
          </a:graphicData>
        </a:graphic>
      </p:graphicFrame>
      <p:sp>
        <p:nvSpPr>
          <p:cNvPr id="5" name="Tekstiruutu 4">
            <a:extLst>
              <a:ext uri="{FF2B5EF4-FFF2-40B4-BE49-F238E27FC236}">
                <a16:creationId xmlns:a16="http://schemas.microsoft.com/office/drawing/2014/main" id="{5FBD598D-0893-5894-C26F-89BFDA26831C}"/>
              </a:ext>
            </a:extLst>
          </p:cNvPr>
          <p:cNvSpPr txBox="1"/>
          <p:nvPr/>
        </p:nvSpPr>
        <p:spPr>
          <a:xfrm>
            <a:off x="1249250" y="5643716"/>
            <a:ext cx="4777923" cy="369332"/>
          </a:xfrm>
          <a:prstGeom prst="rect">
            <a:avLst/>
          </a:prstGeom>
          <a:noFill/>
        </p:spPr>
        <p:txBody>
          <a:bodyPr wrap="square" rtlCol="0">
            <a:spAutoFit/>
          </a:bodyPr>
          <a:lstStyle/>
          <a:p>
            <a:pPr algn="ctr" fontAlgn="b"/>
            <a:r>
              <a:rPr lang="fi-FI">
                <a:solidFill>
                  <a:srgbClr val="000000"/>
                </a:solidFill>
                <a:latin typeface="Aptos Narrow" panose="020B0004020202020204" pitchFamily="34" charset="0"/>
              </a:rPr>
              <a:t>*)</a:t>
            </a:r>
            <a:r>
              <a:rPr lang="fi-FI" sz="1800" b="0" i="0" u="none" strike="noStrike">
                <a:solidFill>
                  <a:srgbClr val="000000"/>
                </a:solidFill>
                <a:effectLst/>
                <a:latin typeface="Aptos Narrow" panose="020B0004020202020204" pitchFamily="34" charset="0"/>
              </a:rPr>
              <a:t>Tutkintoa toteutetaan myös Heinolassa</a:t>
            </a:r>
          </a:p>
        </p:txBody>
      </p:sp>
    </p:spTree>
    <p:extLst>
      <p:ext uri="{BB962C8B-B14F-4D97-AF65-F5344CB8AC3E}">
        <p14:creationId xmlns:p14="http://schemas.microsoft.com/office/powerpoint/2010/main" val="1068411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E9F9EA-F192-9061-9457-50ADDEFAB606}"/>
              </a:ext>
            </a:extLst>
          </p:cNvPr>
          <p:cNvSpPr>
            <a:spLocks noGrp="1"/>
          </p:cNvSpPr>
          <p:nvPr>
            <p:ph type="ctrTitle"/>
          </p:nvPr>
        </p:nvSpPr>
        <p:spPr>
          <a:xfrm>
            <a:off x="1524000" y="688790"/>
            <a:ext cx="9144000" cy="518458"/>
          </a:xfrm>
        </p:spPr>
        <p:txBody>
          <a:bodyPr>
            <a:normAutofit fontScale="90000"/>
          </a:bodyPr>
          <a:lstStyle/>
          <a:p>
            <a:r>
              <a:rPr lang="fi-FI"/>
              <a:t>Vipusenkadun Kampus</a:t>
            </a:r>
          </a:p>
        </p:txBody>
      </p:sp>
      <p:sp>
        <p:nvSpPr>
          <p:cNvPr id="4" name="Dian numeron paikkamerkki 3">
            <a:extLst>
              <a:ext uri="{FF2B5EF4-FFF2-40B4-BE49-F238E27FC236}">
                <a16:creationId xmlns:a16="http://schemas.microsoft.com/office/drawing/2014/main" id="{31144F29-5597-024D-B200-B0B1D165B9D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Taulukko 2">
            <a:extLst>
              <a:ext uri="{FF2B5EF4-FFF2-40B4-BE49-F238E27FC236}">
                <a16:creationId xmlns:a16="http://schemas.microsoft.com/office/drawing/2014/main" id="{EB2B76CB-C71B-0783-2B23-53DB17520277}"/>
              </a:ext>
            </a:extLst>
          </p:cNvPr>
          <p:cNvGraphicFramePr>
            <a:graphicFrameLocks noGrp="1"/>
          </p:cNvGraphicFramePr>
          <p:nvPr>
            <p:extLst>
              <p:ext uri="{D42A27DB-BD31-4B8C-83A1-F6EECF244321}">
                <p14:modId xmlns:p14="http://schemas.microsoft.com/office/powerpoint/2010/main" val="868813960"/>
              </p:ext>
            </p:extLst>
          </p:nvPr>
        </p:nvGraphicFramePr>
        <p:xfrm>
          <a:off x="1384298" y="1856910"/>
          <a:ext cx="9502238" cy="3376802"/>
        </p:xfrm>
        <a:graphic>
          <a:graphicData uri="http://schemas.openxmlformats.org/drawingml/2006/table">
            <a:tbl>
              <a:tblPr/>
              <a:tblGrid>
                <a:gridCol w="3118691">
                  <a:extLst>
                    <a:ext uri="{9D8B030D-6E8A-4147-A177-3AD203B41FA5}">
                      <a16:colId xmlns:a16="http://schemas.microsoft.com/office/drawing/2014/main" val="1935211576"/>
                    </a:ext>
                  </a:extLst>
                </a:gridCol>
                <a:gridCol w="1009290">
                  <a:extLst>
                    <a:ext uri="{9D8B030D-6E8A-4147-A177-3AD203B41FA5}">
                      <a16:colId xmlns:a16="http://schemas.microsoft.com/office/drawing/2014/main" val="2353946819"/>
                    </a:ext>
                  </a:extLst>
                </a:gridCol>
                <a:gridCol w="1345721">
                  <a:extLst>
                    <a:ext uri="{9D8B030D-6E8A-4147-A177-3AD203B41FA5}">
                      <a16:colId xmlns:a16="http://schemas.microsoft.com/office/drawing/2014/main" val="32756262"/>
                    </a:ext>
                  </a:extLst>
                </a:gridCol>
                <a:gridCol w="1285336">
                  <a:extLst>
                    <a:ext uri="{9D8B030D-6E8A-4147-A177-3AD203B41FA5}">
                      <a16:colId xmlns:a16="http://schemas.microsoft.com/office/drawing/2014/main" val="3726054432"/>
                    </a:ext>
                  </a:extLst>
                </a:gridCol>
                <a:gridCol w="2743200">
                  <a:extLst>
                    <a:ext uri="{9D8B030D-6E8A-4147-A177-3AD203B41FA5}">
                      <a16:colId xmlns:a16="http://schemas.microsoft.com/office/drawing/2014/main" val="414118995"/>
                    </a:ext>
                  </a:extLst>
                </a:gridCol>
              </a:tblGrid>
              <a:tr h="873328">
                <a:tc>
                  <a:txBody>
                    <a:bodyPr/>
                    <a:lstStyle/>
                    <a:p>
                      <a:pPr algn="ctr" fontAlgn="b"/>
                      <a:r>
                        <a:rPr lang="fi-FI" sz="1400" b="0" i="0" u="none" strike="noStrike">
                          <a:solidFill>
                            <a:schemeClr val="tx1"/>
                          </a:solidFill>
                          <a:effectLst/>
                          <a:latin typeface="Aptos Narrow"/>
                        </a:rPr>
                        <a:t>Lahti, Vipusenkatu</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Kommentit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74580660"/>
                  </a:ext>
                </a:extLst>
              </a:tr>
              <a:tr h="196253">
                <a:tc>
                  <a:txBody>
                    <a:bodyPr/>
                    <a:lstStyle/>
                    <a:p>
                      <a:pPr algn="l" fontAlgn="b"/>
                      <a:r>
                        <a:rPr lang="fi-FI" sz="1200" b="0" i="0" u="none" strike="noStrike">
                          <a:solidFill>
                            <a:srgbClr val="000000"/>
                          </a:solidFill>
                          <a:effectLst/>
                          <a:latin typeface="Aptos Narrow"/>
                        </a:rPr>
                        <a:t>Ajoneuvoalan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Automekaanikko</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984240873"/>
                  </a:ext>
                </a:extLst>
              </a:tr>
              <a:tr h="196253">
                <a:tc>
                  <a:txBody>
                    <a:bodyPr/>
                    <a:lstStyle/>
                    <a:p>
                      <a:pPr algn="l" fontAlgn="b"/>
                      <a:r>
                        <a:rPr lang="fi-FI" sz="1200" b="0" i="0" u="none" strike="noStrike">
                          <a:solidFill>
                            <a:srgbClr val="000000"/>
                          </a:solidFill>
                          <a:effectLst/>
                          <a:latin typeface="Aptos Narrow"/>
                        </a:rPr>
                        <a:t>Kone- ja tuotantotekniikan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44</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Levyseppä hitsaaja, koneistaja ja koneasentaja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859239342"/>
                  </a:ext>
                </a:extLst>
              </a:tr>
              <a:tr h="196253">
                <a:tc>
                  <a:txBody>
                    <a:bodyPr/>
                    <a:lstStyle/>
                    <a:p>
                      <a:pPr algn="l" fontAlgn="b"/>
                      <a:r>
                        <a:rPr lang="fi-FI" sz="1200" b="0" i="0" u="none" strike="noStrike">
                          <a:solidFill>
                            <a:srgbClr val="000000"/>
                          </a:solidFill>
                          <a:effectLst/>
                          <a:latin typeface="Aptos Narrow"/>
                        </a:rPr>
                        <a:t>Logistiikan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Kuorma-auton kuljettaja, yhdistelmä ajoneuvon kuljettaja, palvelulogistiikka työntekijä</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930642294"/>
                  </a:ext>
                </a:extLst>
              </a:tr>
              <a:tr h="196253">
                <a:tc>
                  <a:txBody>
                    <a:bodyPr/>
                    <a:lstStyle/>
                    <a:p>
                      <a:pPr algn="l" fontAlgn="b"/>
                      <a:r>
                        <a:rPr lang="fi-FI" sz="1200" b="0" i="0" u="none" strike="noStrike">
                          <a:solidFill>
                            <a:srgbClr val="000000"/>
                          </a:solidFill>
                          <a:effectLst/>
                          <a:latin typeface="Aptos Narrow"/>
                        </a:rPr>
                        <a:t>Pintakäsittelyalan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Maalari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236266126"/>
                  </a:ext>
                </a:extLst>
              </a:tr>
              <a:tr h="196253">
                <a:tc>
                  <a:txBody>
                    <a:bodyPr/>
                    <a:lstStyle/>
                    <a:p>
                      <a:pPr algn="l" fontAlgn="b"/>
                      <a:r>
                        <a:rPr lang="fi-FI" sz="1200" b="0" i="0" u="none" strike="noStrike">
                          <a:solidFill>
                            <a:srgbClr val="000000"/>
                          </a:solidFill>
                          <a:effectLst/>
                          <a:latin typeface="Aptos Narrow"/>
                        </a:rPr>
                        <a:t>Puuteollisuuden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Puuseppä</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590991336"/>
                  </a:ext>
                </a:extLst>
              </a:tr>
              <a:tr h="196253">
                <a:tc>
                  <a:txBody>
                    <a:bodyPr/>
                    <a:lstStyle/>
                    <a:p>
                      <a:pPr algn="l" fontAlgn="b"/>
                      <a:r>
                        <a:rPr lang="fi-FI" sz="1200" b="0" i="0" u="none" strike="noStrike">
                          <a:solidFill>
                            <a:srgbClr val="000000"/>
                          </a:solidFill>
                          <a:effectLst/>
                          <a:latin typeface="Aptos Narrow"/>
                        </a:rPr>
                        <a:t>Rakennusalan perustutkinto *)</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88</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79</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80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Talonrakentaja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539729169"/>
                  </a:ext>
                </a:extLst>
              </a:tr>
              <a:tr h="196253">
                <a:tc>
                  <a:txBody>
                    <a:bodyPr/>
                    <a:lstStyle/>
                    <a:p>
                      <a:pPr algn="l" fontAlgn="b"/>
                      <a:r>
                        <a:rPr lang="fi-FI" sz="1200" b="0" i="0" u="none" strike="noStrike">
                          <a:solidFill>
                            <a:srgbClr val="000000"/>
                          </a:solidFill>
                          <a:effectLst/>
                          <a:latin typeface="Aptos Narrow"/>
                        </a:rPr>
                        <a:t>Talotekniikan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19</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IV -asentaja ja putkiasentaja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166774737"/>
                  </a:ext>
                </a:extLst>
              </a:tr>
              <a:tr h="196253">
                <a:tc>
                  <a:txBody>
                    <a:bodyPr/>
                    <a:lstStyle/>
                    <a:p>
                      <a:pPr algn="l" fontAlgn="b"/>
                      <a:r>
                        <a:rPr lang="fi-FI" sz="1200" b="0" i="0" u="none" strike="noStrike">
                          <a:solidFill>
                            <a:srgbClr val="000000"/>
                          </a:solidFill>
                          <a:effectLst/>
                          <a:latin typeface="Aptos Narrow"/>
                        </a:rPr>
                        <a:t>Puhtaus- ja kiinteistöpalvelualan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Laitoshuoltaja, Kiinteistönhoitaja</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1135935333"/>
                  </a:ext>
                </a:extLst>
              </a:tr>
              <a:tr h="196253">
                <a:tc>
                  <a:txBody>
                    <a:bodyPr/>
                    <a:lstStyle/>
                    <a:p>
                      <a:pPr algn="l" fontAlgn="b"/>
                      <a:r>
                        <a:rPr lang="fi-FI" sz="1200" b="0" i="0" u="none" strike="noStrike">
                          <a:solidFill>
                            <a:srgbClr val="000000"/>
                          </a:solidFill>
                          <a:effectLst/>
                          <a:latin typeface="Aptos Narrow"/>
                        </a:rPr>
                        <a:t>Teknisen suunnittelun perustutkinto</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 Suunnitteluassistentti</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697222179"/>
                  </a:ext>
                </a:extLst>
              </a:tr>
              <a:tr h="196253">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350</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316</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365</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r" fontAlgn="b"/>
                      <a:endParaRPr lang="fi-FI" sz="1200" b="1"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524742065"/>
                  </a:ext>
                </a:extLst>
              </a:tr>
            </a:tbl>
          </a:graphicData>
        </a:graphic>
      </p:graphicFrame>
      <p:sp>
        <p:nvSpPr>
          <p:cNvPr id="5" name="Tekstiruutu 4">
            <a:extLst>
              <a:ext uri="{FF2B5EF4-FFF2-40B4-BE49-F238E27FC236}">
                <a16:creationId xmlns:a16="http://schemas.microsoft.com/office/drawing/2014/main" id="{C0B50027-8E62-901D-CE95-64BB67C72295}"/>
              </a:ext>
            </a:extLst>
          </p:cNvPr>
          <p:cNvSpPr txBox="1"/>
          <p:nvPr/>
        </p:nvSpPr>
        <p:spPr>
          <a:xfrm>
            <a:off x="1524000" y="5545394"/>
            <a:ext cx="4375355" cy="369332"/>
          </a:xfrm>
          <a:prstGeom prst="rect">
            <a:avLst/>
          </a:prstGeom>
          <a:noFill/>
        </p:spPr>
        <p:txBody>
          <a:bodyPr wrap="square" rtlCol="0">
            <a:spAutoFit/>
          </a:bodyPr>
          <a:lstStyle/>
          <a:p>
            <a:pPr algn="ctr" fontAlgn="b"/>
            <a:r>
              <a:rPr lang="fi-FI">
                <a:solidFill>
                  <a:srgbClr val="000000"/>
                </a:solidFill>
                <a:latin typeface="Aptos Narrow" panose="020B0004020202020204" pitchFamily="34" charset="0"/>
              </a:rPr>
              <a:t>*)</a:t>
            </a:r>
            <a:r>
              <a:rPr lang="fi-FI" sz="1800" b="0" i="0" u="none" strike="noStrike">
                <a:solidFill>
                  <a:srgbClr val="000000"/>
                </a:solidFill>
                <a:effectLst/>
                <a:latin typeface="Aptos Narrow" panose="020B0004020202020204" pitchFamily="34" charset="0"/>
              </a:rPr>
              <a:t>Tutkintoa toteutetaan myös Heinolassa</a:t>
            </a:r>
          </a:p>
        </p:txBody>
      </p:sp>
    </p:spTree>
    <p:extLst>
      <p:ext uri="{BB962C8B-B14F-4D97-AF65-F5344CB8AC3E}">
        <p14:creationId xmlns:p14="http://schemas.microsoft.com/office/powerpoint/2010/main" val="21756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DFFC77-42A4-7D72-95D4-0F1000A09443}"/>
              </a:ext>
            </a:extLst>
          </p:cNvPr>
          <p:cNvSpPr>
            <a:spLocks noGrp="1"/>
          </p:cNvSpPr>
          <p:nvPr>
            <p:ph type="title"/>
          </p:nvPr>
        </p:nvSpPr>
        <p:spPr/>
        <p:txBody>
          <a:bodyPr>
            <a:normAutofit/>
          </a:bodyPr>
          <a:lstStyle/>
          <a:p>
            <a:r>
              <a:rPr lang="fi-FI">
                <a:latin typeface="Bookman Old Style"/>
              </a:rPr>
              <a:t>Yhteishaussa olevat aloituspaikat Salpaus 2025</a:t>
            </a:r>
          </a:p>
        </p:txBody>
      </p:sp>
      <p:graphicFrame>
        <p:nvGraphicFramePr>
          <p:cNvPr id="5" name="Sisällön paikkamerkki 4">
            <a:extLst>
              <a:ext uri="{FF2B5EF4-FFF2-40B4-BE49-F238E27FC236}">
                <a16:creationId xmlns:a16="http://schemas.microsoft.com/office/drawing/2014/main" id="{ECD1C0FB-EE10-2885-A875-21C466CEE82B}"/>
              </a:ext>
            </a:extLst>
          </p:cNvPr>
          <p:cNvGraphicFramePr>
            <a:graphicFrameLocks noGrp="1"/>
          </p:cNvGraphicFramePr>
          <p:nvPr>
            <p:ph idx="1"/>
            <p:extLst>
              <p:ext uri="{D42A27DB-BD31-4B8C-83A1-F6EECF244321}">
                <p14:modId xmlns:p14="http://schemas.microsoft.com/office/powerpoint/2010/main" val="1709824852"/>
              </p:ext>
            </p:extLst>
          </p:nvPr>
        </p:nvGraphicFramePr>
        <p:xfrm>
          <a:off x="2019242" y="1848972"/>
          <a:ext cx="7758217" cy="2912645"/>
        </p:xfrm>
        <a:graphic>
          <a:graphicData uri="http://schemas.openxmlformats.org/drawingml/2006/table">
            <a:tbl>
              <a:tblPr/>
              <a:tblGrid>
                <a:gridCol w="3649258">
                  <a:extLst>
                    <a:ext uri="{9D8B030D-6E8A-4147-A177-3AD203B41FA5}">
                      <a16:colId xmlns:a16="http://schemas.microsoft.com/office/drawing/2014/main" val="3029138797"/>
                    </a:ext>
                  </a:extLst>
                </a:gridCol>
                <a:gridCol w="1282367">
                  <a:extLst>
                    <a:ext uri="{9D8B030D-6E8A-4147-A177-3AD203B41FA5}">
                      <a16:colId xmlns:a16="http://schemas.microsoft.com/office/drawing/2014/main" val="2176828259"/>
                    </a:ext>
                  </a:extLst>
                </a:gridCol>
                <a:gridCol w="1422627">
                  <a:extLst>
                    <a:ext uri="{9D8B030D-6E8A-4147-A177-3AD203B41FA5}">
                      <a16:colId xmlns:a16="http://schemas.microsoft.com/office/drawing/2014/main" val="781228325"/>
                    </a:ext>
                  </a:extLst>
                </a:gridCol>
                <a:gridCol w="1403965">
                  <a:extLst>
                    <a:ext uri="{9D8B030D-6E8A-4147-A177-3AD203B41FA5}">
                      <a16:colId xmlns:a16="http://schemas.microsoft.com/office/drawing/2014/main" val="1300045235"/>
                    </a:ext>
                  </a:extLst>
                </a:gridCol>
              </a:tblGrid>
              <a:tr h="1225319">
                <a:tc>
                  <a:txBody>
                    <a:bodyPr/>
                    <a:lstStyle/>
                    <a:p>
                      <a:pPr algn="ctr" fontAlgn="b"/>
                      <a:r>
                        <a:rPr lang="fi-FI" sz="1400" b="0" i="0" u="none" strike="noStrike">
                          <a:solidFill>
                            <a:schemeClr val="tx1"/>
                          </a:solidFill>
                          <a:effectLst/>
                          <a:latin typeface="Aptos Narrow"/>
                        </a:rPr>
                        <a:t>Kampukset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2024</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Yhteishaun elokuussa 2024 aloittaneet opiskelijat</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tc>
                  <a:txBody>
                    <a:bodyPr/>
                    <a:lstStyle/>
                    <a:p>
                      <a:pPr algn="ctr" fontAlgn="b"/>
                      <a:r>
                        <a:rPr lang="fi-FI" sz="1400" b="0" i="0" u="none" strike="noStrike">
                          <a:solidFill>
                            <a:schemeClr val="tx1"/>
                          </a:solidFill>
                          <a:effectLst/>
                          <a:latin typeface="Aptos Narrow"/>
                        </a:rPr>
                        <a:t> Valpat 2025</a:t>
                      </a:r>
                      <a:endParaRPr lang="fi-FI" sz="1400" b="0" i="0" u="none" strike="noStrike" dirty="0">
                        <a:solidFill>
                          <a:schemeClr val="tx1"/>
                        </a:solidFill>
                        <a:effectLst/>
                        <a:latin typeface="Aptos Narrow"/>
                      </a:endParaRPr>
                    </a:p>
                  </a:txBody>
                  <a:tcPr marL="9525" marR="9525" marT="9525" marB="0" anchor="b">
                    <a:lnL>
                      <a:noFill/>
                    </a:lnL>
                    <a:lnR>
                      <a:noFill/>
                    </a:lnR>
                    <a:lnT>
                      <a:noFill/>
                    </a:lnT>
                    <a:lnB w="6350" cap="flat" cmpd="sng" algn="ctr">
                      <a:solidFill>
                        <a:srgbClr val="FBE2D5"/>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47593601"/>
                  </a:ext>
                </a:extLst>
              </a:tr>
              <a:tr h="281221">
                <a:tc>
                  <a:txBody>
                    <a:bodyPr/>
                    <a:lstStyle/>
                    <a:p>
                      <a:pPr algn="l" fontAlgn="b"/>
                      <a:r>
                        <a:rPr lang="fi-FI" sz="1200" b="0" i="0" u="none" strike="noStrike">
                          <a:solidFill>
                            <a:srgbClr val="000000"/>
                          </a:solidFill>
                          <a:effectLst/>
                          <a:latin typeface="Aptos Narrow"/>
                        </a:rPr>
                        <a:t>Asikkala</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23</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56894148"/>
                  </a:ext>
                </a:extLst>
              </a:tr>
              <a:tr h="281221">
                <a:tc>
                  <a:txBody>
                    <a:bodyPr/>
                    <a:lstStyle/>
                    <a:p>
                      <a:pPr algn="l" fontAlgn="b"/>
                      <a:r>
                        <a:rPr lang="fi-FI" sz="1200" b="0" i="0" u="none" strike="noStrike">
                          <a:solidFill>
                            <a:srgbClr val="000000"/>
                          </a:solidFill>
                          <a:effectLst/>
                          <a:latin typeface="Aptos Narrow"/>
                        </a:rPr>
                        <a:t>Heinola</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172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99</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152</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2863550910"/>
                  </a:ext>
                </a:extLst>
              </a:tr>
              <a:tr h="281221">
                <a:tc>
                  <a:txBody>
                    <a:bodyPr/>
                    <a:lstStyle/>
                    <a:p>
                      <a:pPr algn="l" fontAlgn="b"/>
                      <a:r>
                        <a:rPr lang="fi-FI" sz="1200" b="0" i="0" u="none" strike="noStrike">
                          <a:solidFill>
                            <a:srgbClr val="000000"/>
                          </a:solidFill>
                          <a:effectLst/>
                          <a:latin typeface="Aptos Narrow"/>
                        </a:rPr>
                        <a:t>Lahti, Jokimaa</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40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17</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25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3916682873"/>
                  </a:ext>
                </a:extLst>
              </a:tr>
              <a:tr h="281221">
                <a:tc>
                  <a:txBody>
                    <a:bodyPr/>
                    <a:lstStyle/>
                    <a:p>
                      <a:pPr algn="l" fontAlgn="b"/>
                      <a:r>
                        <a:rPr lang="fi-FI" sz="1200" b="0" i="0" u="none" strike="noStrike">
                          <a:solidFill>
                            <a:srgbClr val="000000"/>
                          </a:solidFill>
                          <a:effectLst/>
                          <a:latin typeface="Aptos Narrow"/>
                        </a:rPr>
                        <a:t>Lahti, Keskustakampus</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579</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555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570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6350" cap="flat" cmpd="sng" algn="ctr">
                      <a:solidFill>
                        <a:srgbClr val="FBE2D5"/>
                      </a:solidFill>
                      <a:prstDash val="solid"/>
                      <a:round/>
                      <a:headEnd type="none" w="med" len="med"/>
                      <a:tailEnd type="none" w="med" len="med"/>
                    </a:lnB>
                    <a:noFill/>
                  </a:tcPr>
                </a:tc>
                <a:extLst>
                  <a:ext uri="{0D108BD9-81ED-4DB2-BD59-A6C34878D82A}">
                    <a16:rowId xmlns:a16="http://schemas.microsoft.com/office/drawing/2014/main" val="438045924"/>
                  </a:ext>
                </a:extLst>
              </a:tr>
              <a:tr h="281221">
                <a:tc>
                  <a:txBody>
                    <a:bodyPr/>
                    <a:lstStyle/>
                    <a:p>
                      <a:pPr algn="l" fontAlgn="b"/>
                      <a:r>
                        <a:rPr lang="fi-FI" sz="1200" b="0" i="0" u="none" strike="noStrike">
                          <a:solidFill>
                            <a:srgbClr val="000000"/>
                          </a:solidFill>
                          <a:effectLst/>
                          <a:latin typeface="Aptos Narrow"/>
                        </a:rPr>
                        <a:t>Lahti, Vipusenkatu</a:t>
                      </a:r>
                      <a:endParaRPr lang="fi-FI" sz="1200" b="0"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350</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316</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tc>
                  <a:txBody>
                    <a:bodyPr/>
                    <a:lstStyle/>
                    <a:p>
                      <a:pPr algn="ctr" fontAlgn="b"/>
                      <a:r>
                        <a:rPr lang="fi-FI" sz="1200" b="0" i="0" u="none" strike="noStrike">
                          <a:solidFill>
                            <a:srgbClr val="000000"/>
                          </a:solidFill>
                          <a:effectLst/>
                          <a:latin typeface="Aptos Narrow"/>
                        </a:rPr>
                        <a:t>365</a:t>
                      </a:r>
                      <a:endParaRPr lang="fi-FI" sz="1200" b="0"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6350" cap="flat" cmpd="sng" algn="ctr">
                      <a:solidFill>
                        <a:srgbClr val="FBE2D5"/>
                      </a:solidFill>
                      <a:prstDash val="solid"/>
                      <a:round/>
                      <a:headEnd type="none" w="med" len="med"/>
                      <a:tailEnd type="none" w="med" len="med"/>
                    </a:lnT>
                    <a:lnB w="25400" cap="flat" cmpd="dbl" algn="ctr">
                      <a:solidFill>
                        <a:srgbClr val="BE5014"/>
                      </a:solidFill>
                      <a:prstDash val="solid"/>
                      <a:round/>
                      <a:headEnd type="none" w="med" len="med"/>
                      <a:tailEnd type="none" w="med" len="med"/>
                    </a:lnB>
                    <a:noFill/>
                  </a:tcPr>
                </a:tc>
                <a:extLst>
                  <a:ext uri="{0D108BD9-81ED-4DB2-BD59-A6C34878D82A}">
                    <a16:rowId xmlns:a16="http://schemas.microsoft.com/office/drawing/2014/main" val="2578840432"/>
                  </a:ext>
                </a:extLst>
              </a:tr>
              <a:tr h="281221">
                <a:tc>
                  <a:txBody>
                    <a:bodyPr/>
                    <a:lstStyle/>
                    <a:p>
                      <a:pPr algn="l" fontAlgn="b"/>
                      <a:r>
                        <a:rPr lang="fi-FI" sz="1200" b="1" i="0" u="none" strike="noStrike">
                          <a:solidFill>
                            <a:srgbClr val="000000"/>
                          </a:solidFill>
                          <a:effectLst/>
                          <a:latin typeface="Aptos Narrow"/>
                        </a:rPr>
                        <a:t>Kaikki yhteensä</a:t>
                      </a:r>
                      <a:endParaRPr lang="fi-FI" sz="1200" b="1" i="0" u="none" strike="noStrike" dirty="0">
                        <a:solidFill>
                          <a:srgbClr val="000000"/>
                        </a:solidFill>
                        <a:effectLst/>
                        <a:latin typeface="Aptos Narrow"/>
                      </a:endParaRPr>
                    </a:p>
                  </a:txBody>
                  <a:tcPr marL="9525" marR="9525" marT="9525" marB="0" anchor="b">
                    <a:lnL>
                      <a:noFill/>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1 196</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1 010</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tc>
                  <a:txBody>
                    <a:bodyPr/>
                    <a:lstStyle/>
                    <a:p>
                      <a:pPr algn="ctr" fontAlgn="b"/>
                      <a:r>
                        <a:rPr lang="fi-FI" sz="1200" b="1" i="0" u="none" strike="noStrike">
                          <a:solidFill>
                            <a:srgbClr val="000000"/>
                          </a:solidFill>
                          <a:effectLst/>
                          <a:latin typeface="Aptos Narrow"/>
                        </a:rPr>
                        <a:t>1 152</a:t>
                      </a:r>
                      <a:endParaRPr lang="fi-FI" sz="1200" b="1" i="0" u="none" strike="noStrike" dirty="0">
                        <a:solidFill>
                          <a:srgbClr val="000000"/>
                        </a:solidFill>
                        <a:effectLst/>
                        <a:latin typeface="Aptos Narrow"/>
                      </a:endParaRPr>
                    </a:p>
                  </a:txBody>
                  <a:tcPr marL="9525" marR="9525" marT="9525" marB="0" anchor="b">
                    <a:lnL w="6350" cap="flat" cmpd="sng" algn="ctr">
                      <a:solidFill>
                        <a:srgbClr val="BE5014"/>
                      </a:solidFill>
                      <a:prstDash val="solid"/>
                      <a:round/>
                      <a:headEnd type="none" w="med" len="med"/>
                      <a:tailEnd type="none" w="med" len="med"/>
                    </a:lnL>
                    <a:lnR w="6350" cap="flat" cmpd="sng" algn="ctr">
                      <a:solidFill>
                        <a:srgbClr val="BE5014"/>
                      </a:solidFill>
                      <a:prstDash val="solid"/>
                      <a:round/>
                      <a:headEnd type="none" w="med" len="med"/>
                      <a:tailEnd type="none" w="med" len="med"/>
                    </a:lnR>
                    <a:lnT w="25400" cap="flat" cmpd="dbl" algn="ctr">
                      <a:solidFill>
                        <a:srgbClr val="BE5014"/>
                      </a:solidFill>
                      <a:prstDash val="solid"/>
                      <a:round/>
                      <a:headEnd type="none" w="med" len="med"/>
                      <a:tailEnd type="none" w="med" len="med"/>
                    </a:lnT>
                    <a:lnB>
                      <a:noFill/>
                    </a:lnB>
                    <a:noFill/>
                  </a:tcPr>
                </a:tc>
                <a:extLst>
                  <a:ext uri="{0D108BD9-81ED-4DB2-BD59-A6C34878D82A}">
                    <a16:rowId xmlns:a16="http://schemas.microsoft.com/office/drawing/2014/main" val="700855808"/>
                  </a:ext>
                </a:extLst>
              </a:tr>
            </a:tbl>
          </a:graphicData>
        </a:graphic>
      </p:graphicFrame>
      <p:sp>
        <p:nvSpPr>
          <p:cNvPr id="4" name="Dian numeron paikkamerkki 3">
            <a:extLst>
              <a:ext uri="{FF2B5EF4-FFF2-40B4-BE49-F238E27FC236}">
                <a16:creationId xmlns:a16="http://schemas.microsoft.com/office/drawing/2014/main" id="{523A920C-8211-20E5-E61B-5FF9B9BC699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1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8921" y="462556"/>
            <a:ext cx="9700793" cy="894822"/>
          </a:xfrm>
        </p:spPr>
        <p:txBody>
          <a:bodyPr>
            <a:noAutofit/>
          </a:bodyPr>
          <a:lstStyle/>
          <a:p>
            <a:r>
              <a:rPr lang="fi-FI" sz="2400">
                <a:latin typeface="Bookman Old Style"/>
              </a:rPr>
              <a:t>Opiskelupaikkojen määrä ei rajoita laajennetun oppivelvollisuuden toteumista</a:t>
            </a:r>
            <a:br>
              <a:rPr lang="fi-FI" sz="2400">
                <a:latin typeface="Bookman Old Style"/>
              </a:rPr>
            </a:br>
            <a:endParaRPr lang="fi-FI" sz="1600">
              <a:solidFill>
                <a:srgbClr val="E84E0F"/>
              </a:solidFill>
              <a:latin typeface="Bookman Old Style"/>
            </a:endParaRPr>
          </a:p>
        </p:txBody>
      </p:sp>
      <p:sp>
        <p:nvSpPr>
          <p:cNvPr id="5" name="Tekstiruutu 4">
            <a:extLst>
              <a:ext uri="{FF2B5EF4-FFF2-40B4-BE49-F238E27FC236}">
                <a16:creationId xmlns:a16="http://schemas.microsoft.com/office/drawing/2014/main" id="{669ED816-5558-04BB-B693-B858A5DD3C6E}"/>
              </a:ext>
            </a:extLst>
          </p:cNvPr>
          <p:cNvSpPr txBox="1"/>
          <p:nvPr/>
        </p:nvSpPr>
        <p:spPr>
          <a:xfrm>
            <a:off x="10389714" y="269512"/>
            <a:ext cx="16119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pitchFamily="34" charset="0"/>
                <a:ea typeface="Arial Unicode MS"/>
                <a:cs typeface="Calibri" panose="020F0502020204030204" pitchFamily="34" charset="0"/>
              </a:rPr>
              <a:t>Oheinen taulukko on saatu Päijät-Hämeen alueen toisen asteen koulutuksen kehittämisryhmältä</a:t>
            </a:r>
            <a:r>
              <a:rPr lang="fi-FI" sz="1200">
                <a:solidFill>
                  <a:srgbClr val="000000"/>
                </a:solidFill>
                <a:latin typeface="Calibri" panose="020F0502020204030204" pitchFamily="34" charset="0"/>
                <a:ea typeface="Arial Unicode MS"/>
                <a:cs typeface="Calibri" panose="020F0502020204030204" pitchFamily="34" charset="0"/>
              </a:rPr>
              <a:t> 10/2024.</a:t>
            </a:r>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Kuva 5">
            <a:extLst>
              <a:ext uri="{FF2B5EF4-FFF2-40B4-BE49-F238E27FC236}">
                <a16:creationId xmlns:a16="http://schemas.microsoft.com/office/drawing/2014/main" id="{D5A5746A-6E2C-9CBA-3FAB-02C1ACD3EA66}"/>
              </a:ext>
            </a:extLst>
          </p:cNvPr>
          <p:cNvPicPr>
            <a:picLocks noChangeAspect="1"/>
          </p:cNvPicPr>
          <p:nvPr/>
        </p:nvPicPr>
        <p:blipFill>
          <a:blip r:embed="rId3"/>
          <a:stretch>
            <a:fillRect/>
          </a:stretch>
        </p:blipFill>
        <p:spPr>
          <a:xfrm>
            <a:off x="995820" y="1692196"/>
            <a:ext cx="9791589" cy="4141045"/>
          </a:xfrm>
          <a:prstGeom prst="rect">
            <a:avLst/>
          </a:prstGeom>
        </p:spPr>
      </p:pic>
      <p:pic>
        <p:nvPicPr>
          <p:cNvPr id="3" name="Kuva 2" descr="Kuva, joka sisältää kohteen teksti, kuvakaappaus, numero, Samansuuntainen&#10;&#10;Kuvaus luotu automaattisesti">
            <a:extLst>
              <a:ext uri="{FF2B5EF4-FFF2-40B4-BE49-F238E27FC236}">
                <a16:creationId xmlns:a16="http://schemas.microsoft.com/office/drawing/2014/main" id="{C2E22AB3-CAB7-22DB-964B-6E7F1B550DA4}"/>
              </a:ext>
            </a:extLst>
          </p:cNvPr>
          <p:cNvPicPr>
            <a:picLocks noChangeAspect="1"/>
          </p:cNvPicPr>
          <p:nvPr/>
        </p:nvPicPr>
        <p:blipFill>
          <a:blip r:embed="rId4"/>
          <a:stretch>
            <a:fillRect/>
          </a:stretch>
        </p:blipFill>
        <p:spPr>
          <a:xfrm>
            <a:off x="308409" y="1582305"/>
            <a:ext cx="11459729" cy="4651664"/>
          </a:xfrm>
          <a:prstGeom prst="rect">
            <a:avLst/>
          </a:prstGeom>
        </p:spPr>
      </p:pic>
    </p:spTree>
    <p:extLst>
      <p:ext uri="{BB962C8B-B14F-4D97-AF65-F5344CB8AC3E}">
        <p14:creationId xmlns:p14="http://schemas.microsoft.com/office/powerpoint/2010/main" val="2702460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B06980-047F-9347-E057-74DBCA9B0205}"/>
              </a:ext>
            </a:extLst>
          </p:cNvPr>
          <p:cNvSpPr>
            <a:spLocks noGrp="1"/>
          </p:cNvSpPr>
          <p:nvPr>
            <p:ph type="title"/>
          </p:nvPr>
        </p:nvSpPr>
        <p:spPr>
          <a:xfrm>
            <a:off x="836400" y="346800"/>
            <a:ext cx="10519200" cy="896400"/>
          </a:xfrm>
        </p:spPr>
        <p:txBody>
          <a:bodyPr>
            <a:normAutofit fontScale="90000"/>
          </a:bodyPr>
          <a:lstStyle/>
          <a:p>
            <a:r>
              <a:rPr lang="fi-FI"/>
              <a:t>Yhteishaun tilanne 2024 verrattuna vuoteen 2023 (yksittäiset hakijat) ja ikäluokkaennuste 2035</a:t>
            </a:r>
          </a:p>
        </p:txBody>
      </p:sp>
      <p:sp>
        <p:nvSpPr>
          <p:cNvPr id="3" name="Sisällön paikkamerkki 2">
            <a:extLst>
              <a:ext uri="{FF2B5EF4-FFF2-40B4-BE49-F238E27FC236}">
                <a16:creationId xmlns:a16="http://schemas.microsoft.com/office/drawing/2014/main" id="{41FB6F10-F56F-8B9C-75FB-BB261DD2411F}"/>
              </a:ext>
            </a:extLst>
          </p:cNvPr>
          <p:cNvSpPr>
            <a:spLocks noGrp="1"/>
          </p:cNvSpPr>
          <p:nvPr>
            <p:ph idx="1"/>
          </p:nvPr>
        </p:nvSpPr>
        <p:spPr>
          <a:xfrm>
            <a:off x="838800" y="1517310"/>
            <a:ext cx="10682640" cy="4671054"/>
          </a:xfrm>
        </p:spPr>
        <p:txBody>
          <a:bodyPr/>
          <a:lstStyle/>
          <a:p>
            <a:pPr marL="0" indent="0">
              <a:lnSpc>
                <a:spcPct val="50000"/>
              </a:lnSpc>
              <a:buNone/>
            </a:pPr>
            <a:r>
              <a:rPr lang="fi-FI" sz="1600"/>
              <a:t>Yhteishaun perustutkintoihin ensisijaisia</a:t>
            </a:r>
          </a:p>
          <a:p>
            <a:pPr marL="0" indent="0">
              <a:lnSpc>
                <a:spcPct val="50000"/>
              </a:lnSpc>
              <a:buNone/>
            </a:pPr>
            <a:r>
              <a:rPr lang="fi-FI" sz="1600"/>
              <a:t>hakijoita v.2024 oli 39 enemmän kuin</a:t>
            </a:r>
          </a:p>
          <a:p>
            <a:pPr marL="0" indent="0">
              <a:lnSpc>
                <a:spcPct val="50000"/>
              </a:lnSpc>
              <a:buNone/>
            </a:pPr>
            <a:r>
              <a:rPr lang="fi-FI" sz="1600"/>
              <a:t>vuonna 2023. Ensisijaisia hakijoita oli</a:t>
            </a:r>
          </a:p>
          <a:p>
            <a:pPr marL="0" indent="0">
              <a:lnSpc>
                <a:spcPct val="50000"/>
              </a:lnSpc>
              <a:buNone/>
            </a:pPr>
            <a:r>
              <a:rPr lang="fi-FI" sz="1600"/>
              <a:t>nyt 1244.</a:t>
            </a:r>
          </a:p>
          <a:p>
            <a:pPr marL="0" indent="0">
              <a:lnSpc>
                <a:spcPct val="50000"/>
              </a:lnSpc>
              <a:buNone/>
            </a:pPr>
            <a:endParaRPr lang="fi-FI" sz="1600"/>
          </a:p>
          <a:p>
            <a:pPr marL="0" indent="0">
              <a:lnSpc>
                <a:spcPct val="50000"/>
              </a:lnSpc>
              <a:buNone/>
            </a:pPr>
            <a:endParaRPr lang="fi-FI" sz="1600"/>
          </a:p>
          <a:p>
            <a:pPr marL="0" indent="0">
              <a:lnSpc>
                <a:spcPct val="50000"/>
              </a:lnSpc>
              <a:buNone/>
            </a:pPr>
            <a:endParaRPr lang="fi-FI" sz="1600"/>
          </a:p>
          <a:p>
            <a:pPr marL="0" indent="0">
              <a:lnSpc>
                <a:spcPct val="50000"/>
              </a:lnSpc>
              <a:buNone/>
            </a:pPr>
            <a:endParaRPr lang="fi-FI" sz="1600"/>
          </a:p>
          <a:p>
            <a:pPr marL="0" indent="0">
              <a:lnSpc>
                <a:spcPct val="50000"/>
              </a:lnSpc>
              <a:buNone/>
            </a:pPr>
            <a:endParaRPr lang="fi-FI" sz="1600"/>
          </a:p>
          <a:p>
            <a:pPr marL="0" indent="0">
              <a:lnSpc>
                <a:spcPct val="50000"/>
              </a:lnSpc>
              <a:buNone/>
            </a:pPr>
            <a:endParaRPr lang="fi-FI" sz="1600"/>
          </a:p>
          <a:p>
            <a:pPr marL="0" indent="0">
              <a:lnSpc>
                <a:spcPct val="50000"/>
              </a:lnSpc>
              <a:buNone/>
            </a:pPr>
            <a:r>
              <a:rPr lang="fi-FI" sz="1600"/>
              <a:t>Ikäluokkaennusteen v.2035 mukaan</a:t>
            </a:r>
          </a:p>
          <a:p>
            <a:pPr marL="0" indent="0">
              <a:lnSpc>
                <a:spcPct val="50000"/>
              </a:lnSpc>
              <a:buNone/>
            </a:pPr>
            <a:r>
              <a:rPr lang="fi-FI" sz="1600"/>
              <a:t>15-vuotiaista (1575 hlöä) hakeutunee</a:t>
            </a:r>
          </a:p>
          <a:p>
            <a:pPr marL="0" indent="0">
              <a:lnSpc>
                <a:spcPct val="50000"/>
              </a:lnSpc>
              <a:buNone/>
            </a:pPr>
            <a:r>
              <a:rPr lang="fi-FI" sz="1600"/>
              <a:t>yhteishaussa noin puolet lukioon ja</a:t>
            </a:r>
          </a:p>
          <a:p>
            <a:pPr marL="0" indent="0">
              <a:lnSpc>
                <a:spcPct val="50000"/>
              </a:lnSpc>
              <a:buNone/>
            </a:pPr>
            <a:r>
              <a:rPr lang="fi-FI" sz="1600"/>
              <a:t>toinen puolet ammatillisiin</a:t>
            </a:r>
          </a:p>
          <a:p>
            <a:pPr marL="0" indent="0">
              <a:lnSpc>
                <a:spcPct val="50000"/>
              </a:lnSpc>
              <a:buNone/>
            </a:pPr>
            <a:r>
              <a:rPr lang="fi-FI" sz="1600"/>
              <a:t>oppilaitoksiin 787.</a:t>
            </a:r>
          </a:p>
          <a:p>
            <a:pPr marL="0" indent="0">
              <a:lnSpc>
                <a:spcPct val="50000"/>
              </a:lnSpc>
              <a:buNone/>
            </a:pPr>
            <a:endParaRPr lang="fi-FI" sz="1600"/>
          </a:p>
        </p:txBody>
      </p:sp>
      <p:sp>
        <p:nvSpPr>
          <p:cNvPr id="4" name="Dian numeron paikkamerkki 3">
            <a:extLst>
              <a:ext uri="{FF2B5EF4-FFF2-40B4-BE49-F238E27FC236}">
                <a16:creationId xmlns:a16="http://schemas.microsoft.com/office/drawing/2014/main" id="{1A95F2A5-7B51-1FF3-D3C8-84BA3F0C79B8}"/>
              </a:ext>
            </a:extLst>
          </p:cNvPr>
          <p:cNvSpPr>
            <a:spLocks noGrp="1"/>
          </p:cNvSpPr>
          <p:nvPr>
            <p:ph type="sldNum" sz="quarter" idx="4"/>
          </p:nvPr>
        </p:nvSpPr>
        <p:spPr/>
        <p:txBody>
          <a:bodyPr/>
          <a:lstStyle/>
          <a:p>
            <a:fld id="{C47F7060-961A-4FDB-AE8A-ADF672563E2F}" type="slidenum">
              <a:rPr lang="fi-FI" smtClean="0"/>
              <a:pPr/>
              <a:t>27</a:t>
            </a:fld>
            <a:endParaRPr lang="fi-FI"/>
          </a:p>
        </p:txBody>
      </p:sp>
      <p:graphicFrame>
        <p:nvGraphicFramePr>
          <p:cNvPr id="11" name="Objekti 10">
            <a:extLst>
              <a:ext uri="{FF2B5EF4-FFF2-40B4-BE49-F238E27FC236}">
                <a16:creationId xmlns:a16="http://schemas.microsoft.com/office/drawing/2014/main" id="{D63B0B32-BCD6-B396-FA6F-80A17A9F1658}"/>
              </a:ext>
            </a:extLst>
          </p:cNvPr>
          <p:cNvGraphicFramePr>
            <a:graphicFrameLocks noChangeAspect="1"/>
          </p:cNvGraphicFramePr>
          <p:nvPr/>
        </p:nvGraphicFramePr>
        <p:xfrm>
          <a:off x="4742885" y="1531303"/>
          <a:ext cx="6188075" cy="2446337"/>
        </p:xfrm>
        <a:graphic>
          <a:graphicData uri="http://schemas.openxmlformats.org/presentationml/2006/ole">
            <mc:AlternateContent xmlns:mc="http://schemas.openxmlformats.org/markup-compatibility/2006">
              <mc:Choice xmlns:v="urn:schemas-microsoft-com:vml" Requires="v">
                <p:oleObj name="Worksheet" r:id="rId2" imgW="6187298" imgH="2445854" progId="Excel.Sheet.12">
                  <p:embed/>
                </p:oleObj>
              </mc:Choice>
              <mc:Fallback>
                <p:oleObj name="Worksheet" r:id="rId2" imgW="6187298" imgH="2445854" progId="Excel.Sheet.12">
                  <p:embed/>
                  <p:pic>
                    <p:nvPicPr>
                      <p:cNvPr id="11" name="Objekti 10">
                        <a:extLst>
                          <a:ext uri="{FF2B5EF4-FFF2-40B4-BE49-F238E27FC236}">
                            <a16:creationId xmlns:a16="http://schemas.microsoft.com/office/drawing/2014/main" id="{D63B0B32-BCD6-B396-FA6F-80A17A9F1658}"/>
                          </a:ext>
                        </a:extLst>
                      </p:cNvPr>
                      <p:cNvPicPr/>
                      <p:nvPr/>
                    </p:nvPicPr>
                    <p:blipFill>
                      <a:blip r:embed="rId3"/>
                      <a:stretch>
                        <a:fillRect/>
                      </a:stretch>
                    </p:blipFill>
                    <p:spPr>
                      <a:xfrm>
                        <a:off x="4742885" y="1531303"/>
                        <a:ext cx="6188075" cy="2446337"/>
                      </a:xfrm>
                      <a:prstGeom prst="rect">
                        <a:avLst/>
                      </a:prstGeom>
                    </p:spPr>
                  </p:pic>
                </p:oleObj>
              </mc:Fallback>
            </mc:AlternateContent>
          </a:graphicData>
        </a:graphic>
      </p:graphicFrame>
      <p:graphicFrame>
        <p:nvGraphicFramePr>
          <p:cNvPr id="13" name="Taulukko 12">
            <a:extLst>
              <a:ext uri="{FF2B5EF4-FFF2-40B4-BE49-F238E27FC236}">
                <a16:creationId xmlns:a16="http://schemas.microsoft.com/office/drawing/2014/main" id="{85CA668A-E627-62F7-6F8A-7C49ADB00339}"/>
              </a:ext>
            </a:extLst>
          </p:cNvPr>
          <p:cNvGraphicFramePr>
            <a:graphicFrameLocks noGrp="1"/>
          </p:cNvGraphicFramePr>
          <p:nvPr/>
        </p:nvGraphicFramePr>
        <p:xfrm>
          <a:off x="4742885" y="4184304"/>
          <a:ext cx="4965701" cy="2011680"/>
        </p:xfrm>
        <a:graphic>
          <a:graphicData uri="http://schemas.openxmlformats.org/drawingml/2006/table">
            <a:tbl>
              <a:tblPr/>
              <a:tblGrid>
                <a:gridCol w="994368">
                  <a:extLst>
                    <a:ext uri="{9D8B030D-6E8A-4147-A177-3AD203B41FA5}">
                      <a16:colId xmlns:a16="http://schemas.microsoft.com/office/drawing/2014/main" val="3109390771"/>
                    </a:ext>
                  </a:extLst>
                </a:gridCol>
                <a:gridCol w="754983">
                  <a:extLst>
                    <a:ext uri="{9D8B030D-6E8A-4147-A177-3AD203B41FA5}">
                      <a16:colId xmlns:a16="http://schemas.microsoft.com/office/drawing/2014/main" val="4000046913"/>
                    </a:ext>
                  </a:extLst>
                </a:gridCol>
                <a:gridCol w="754983">
                  <a:extLst>
                    <a:ext uri="{9D8B030D-6E8A-4147-A177-3AD203B41FA5}">
                      <a16:colId xmlns:a16="http://schemas.microsoft.com/office/drawing/2014/main" val="1517689133"/>
                    </a:ext>
                  </a:extLst>
                </a:gridCol>
                <a:gridCol w="754983">
                  <a:extLst>
                    <a:ext uri="{9D8B030D-6E8A-4147-A177-3AD203B41FA5}">
                      <a16:colId xmlns:a16="http://schemas.microsoft.com/office/drawing/2014/main" val="2365728171"/>
                    </a:ext>
                  </a:extLst>
                </a:gridCol>
                <a:gridCol w="754983">
                  <a:extLst>
                    <a:ext uri="{9D8B030D-6E8A-4147-A177-3AD203B41FA5}">
                      <a16:colId xmlns:a16="http://schemas.microsoft.com/office/drawing/2014/main" val="3449494475"/>
                    </a:ext>
                  </a:extLst>
                </a:gridCol>
                <a:gridCol w="951401">
                  <a:extLst>
                    <a:ext uri="{9D8B030D-6E8A-4147-A177-3AD203B41FA5}">
                      <a16:colId xmlns:a16="http://schemas.microsoft.com/office/drawing/2014/main" val="2670688962"/>
                    </a:ext>
                  </a:extLst>
                </a:gridCol>
              </a:tblGrid>
              <a:tr h="182880">
                <a:tc gridSpan="6">
                  <a:txBody>
                    <a:bodyPr/>
                    <a:lstStyle/>
                    <a:p>
                      <a:pPr algn="ctr" fontAlgn="b"/>
                      <a:r>
                        <a:rPr lang="fi-FI" sz="1200" b="1" i="0" u="none" strike="noStrike">
                          <a:solidFill>
                            <a:srgbClr val="000000"/>
                          </a:solidFill>
                          <a:effectLst/>
                          <a:latin typeface="Aptos Narrow" panose="020B0004020202020204" pitchFamily="34" charset="0"/>
                        </a:rPr>
                        <a:t>Väestöennuste 31.12.2021 tilanteen mukaan vuodelle 2035</a:t>
                      </a:r>
                    </a:p>
                  </a:txBody>
                  <a:tcPr marL="7620" marR="7620" marT="7620" marB="0" anchor="b">
                    <a:lnL>
                      <a:noFill/>
                    </a:lnL>
                    <a:lnR>
                      <a:noFill/>
                    </a:lnR>
                    <a:lnT>
                      <a:noFill/>
                    </a:lnT>
                    <a:lnB>
                      <a:noFill/>
                    </a:lnB>
                    <a:no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809370807"/>
                  </a:ext>
                </a:extLst>
              </a:tr>
              <a:tr h="114300">
                <a:tc>
                  <a:txBody>
                    <a:bodyPr/>
                    <a:lstStyle/>
                    <a:p>
                      <a:pPr algn="ctr" fontAlgn="b"/>
                      <a:endParaRPr lang="fi-FI"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tc>
                  <a:txBody>
                    <a:bodyPr/>
                    <a:lstStyle/>
                    <a:p>
                      <a:pPr algn="l" fontAlgn="b"/>
                      <a:endParaRPr lang="fi-FI"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tc>
                  <a:txBody>
                    <a:bodyPr/>
                    <a:lstStyle/>
                    <a:p>
                      <a:pPr algn="l" fontAlgn="b"/>
                      <a:endParaRPr lang="fi-FI"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tc>
                  <a:txBody>
                    <a:bodyPr/>
                    <a:lstStyle/>
                    <a:p>
                      <a:pPr algn="l" fontAlgn="b"/>
                      <a:endParaRPr lang="fi-FI"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tc>
                  <a:txBody>
                    <a:bodyPr/>
                    <a:lstStyle/>
                    <a:p>
                      <a:pPr algn="l" fontAlgn="b"/>
                      <a:endParaRPr lang="fi-FI"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tc>
                  <a:txBody>
                    <a:bodyPr/>
                    <a:lstStyle/>
                    <a:p>
                      <a:pPr algn="l" fontAlgn="b"/>
                      <a:endParaRPr lang="fi-FI"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2707468685"/>
                  </a:ext>
                </a:extLst>
              </a:tr>
              <a:tr h="182880">
                <a:tc rowSpan="2">
                  <a:txBody>
                    <a:bodyPr/>
                    <a:lstStyle/>
                    <a:p>
                      <a:pPr algn="l" fontAlgn="b"/>
                      <a:r>
                        <a:rPr lang="fi-FI" sz="1100" b="1" i="0" u="none" strike="noStrike">
                          <a:solidFill>
                            <a:srgbClr val="000000"/>
                          </a:solidFill>
                          <a:effectLst/>
                          <a:highlight>
                            <a:srgbClr val="DBEAFD"/>
                          </a:highlight>
                          <a:latin typeface="Aptos Narrow" panose="020B0004020202020204" pitchFamily="34" charset="0"/>
                        </a:rPr>
                        <a:t>Kunnat</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gridSpan="4">
                  <a:txBody>
                    <a:bodyPr/>
                    <a:lstStyle/>
                    <a:p>
                      <a:pPr algn="ctr" fontAlgn="b"/>
                      <a:r>
                        <a:rPr lang="fi-FI" sz="1100" b="1" i="0" u="none" strike="noStrike">
                          <a:solidFill>
                            <a:srgbClr val="000000"/>
                          </a:solidFill>
                          <a:effectLst/>
                          <a:highlight>
                            <a:srgbClr val="DBEAFD"/>
                          </a:highlight>
                          <a:latin typeface="Aptos Narrow" panose="020B0004020202020204" pitchFamily="34" charset="0"/>
                        </a:rPr>
                        <a:t>Yhteensä väestö eri ikäluokissa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hMerge="1">
                  <a:txBody>
                    <a:bodyPr/>
                    <a:lstStyle/>
                    <a:p>
                      <a:endParaRPr lang="fi-FI"/>
                    </a:p>
                  </a:txBody>
                  <a:tcPr/>
                </a:tc>
                <a:tc hMerge="1">
                  <a:txBody>
                    <a:bodyPr/>
                    <a:lstStyle/>
                    <a:p>
                      <a:endParaRPr lang="fi-FI"/>
                    </a:p>
                  </a:txBody>
                  <a:tcPr/>
                </a:tc>
                <a:tc hMerge="1">
                  <a:txBody>
                    <a:bodyPr/>
                    <a:lstStyle/>
                    <a:p>
                      <a:endParaRPr lang="fi-FI"/>
                    </a:p>
                  </a:txBody>
                  <a:tcPr/>
                </a:tc>
                <a:tc rowSpan="2">
                  <a:txBody>
                    <a:bodyPr/>
                    <a:lstStyle/>
                    <a:p>
                      <a:pPr algn="ctr" fontAlgn="b"/>
                      <a:r>
                        <a:rPr lang="fi-FI" sz="1100" b="1" i="0" u="none" strike="noStrike">
                          <a:solidFill>
                            <a:srgbClr val="000000"/>
                          </a:solidFill>
                          <a:effectLst/>
                          <a:highlight>
                            <a:srgbClr val="DBEAFD"/>
                          </a:highlight>
                          <a:latin typeface="Aptos Narrow" panose="020B0004020202020204" pitchFamily="34" charset="0"/>
                        </a:rPr>
                        <a:t>Yhteensä kunnittain</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extLst>
                  <a:ext uri="{0D108BD9-81ED-4DB2-BD59-A6C34878D82A}">
                    <a16:rowId xmlns:a16="http://schemas.microsoft.com/office/drawing/2014/main" val="2804228155"/>
                  </a:ext>
                </a:extLst>
              </a:tr>
              <a:tr h="182880">
                <a:tc vMerge="1">
                  <a:txBody>
                    <a:bodyPr/>
                    <a:lstStyle/>
                    <a:p>
                      <a:endParaRPr lang="fi-FI"/>
                    </a:p>
                  </a:txBody>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15v</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30v</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35v</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40v</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vMerge="1">
                  <a:txBody>
                    <a:bodyPr/>
                    <a:lstStyle/>
                    <a:p>
                      <a:endParaRPr lang="fi-FI"/>
                    </a:p>
                  </a:txBody>
                  <a:tcPr/>
                </a:tc>
                <a:extLst>
                  <a:ext uri="{0D108BD9-81ED-4DB2-BD59-A6C34878D82A}">
                    <a16:rowId xmlns:a16="http://schemas.microsoft.com/office/drawing/2014/main" val="1117704973"/>
                  </a:ext>
                </a:extLst>
              </a:tr>
              <a:tr h="182880">
                <a:tc>
                  <a:txBody>
                    <a:bodyPr/>
                    <a:lstStyle/>
                    <a:p>
                      <a:pPr algn="l" fontAlgn="b"/>
                      <a:r>
                        <a:rPr lang="fi-FI" sz="1100" b="0" i="0" u="none" strike="noStrike">
                          <a:solidFill>
                            <a:srgbClr val="000000"/>
                          </a:solidFill>
                          <a:effectLst/>
                          <a:latin typeface="Aptos Narrow" panose="020B0004020202020204" pitchFamily="34" charset="0"/>
                        </a:rPr>
                        <a:t>Asikkala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59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48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59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75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241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710833"/>
                  </a:ext>
                </a:extLst>
              </a:tr>
              <a:tr h="182880">
                <a:tc>
                  <a:txBody>
                    <a:bodyPr/>
                    <a:lstStyle/>
                    <a:p>
                      <a:pPr algn="l" fontAlgn="b"/>
                      <a:r>
                        <a:rPr lang="fi-FI" sz="1100" b="0" i="0" u="none" strike="noStrike">
                          <a:solidFill>
                            <a:srgbClr val="000000"/>
                          </a:solidFill>
                          <a:effectLst/>
                          <a:latin typeface="Aptos Narrow" panose="020B0004020202020204" pitchFamily="34" charset="0"/>
                        </a:rPr>
                        <a:t>Heinola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104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102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108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138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452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249139"/>
                  </a:ext>
                </a:extLst>
              </a:tr>
              <a:tr h="182880">
                <a:tc>
                  <a:txBody>
                    <a:bodyPr/>
                    <a:lstStyle/>
                    <a:p>
                      <a:pPr algn="l" fontAlgn="b"/>
                      <a:r>
                        <a:rPr lang="fi-FI" sz="1100" b="0" i="0" u="none" strike="noStrike">
                          <a:solidFill>
                            <a:srgbClr val="000000"/>
                          </a:solidFill>
                          <a:effectLst/>
                          <a:latin typeface="Aptos Narrow" panose="020B0004020202020204" pitchFamily="34" charset="0"/>
                        </a:rPr>
                        <a:t>Hollola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217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169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212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262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860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271742"/>
                  </a:ext>
                </a:extLst>
              </a:tr>
              <a:tr h="182880">
                <a:tc>
                  <a:txBody>
                    <a:bodyPr/>
                    <a:lstStyle/>
                    <a:p>
                      <a:pPr algn="l" fontAlgn="b"/>
                      <a:r>
                        <a:rPr lang="fi-FI" sz="1100" b="0" i="0" u="none" strike="noStrike">
                          <a:solidFill>
                            <a:srgbClr val="000000"/>
                          </a:solidFill>
                          <a:effectLst/>
                          <a:latin typeface="Aptos Narrow" panose="020B0004020202020204" pitchFamily="34" charset="0"/>
                        </a:rPr>
                        <a:t>Lahti</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1 025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1 395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1 336</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1 470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5 226</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161495"/>
                  </a:ext>
                </a:extLst>
              </a:tr>
              <a:tr h="182880">
                <a:tc>
                  <a:txBody>
                    <a:bodyPr/>
                    <a:lstStyle/>
                    <a:p>
                      <a:pPr algn="l" fontAlgn="b"/>
                      <a:r>
                        <a:rPr lang="fi-FI" sz="1100" b="0" i="0" u="none" strike="noStrike">
                          <a:solidFill>
                            <a:srgbClr val="000000"/>
                          </a:solidFill>
                          <a:effectLst/>
                          <a:latin typeface="Aptos Narrow" panose="020B0004020202020204" pitchFamily="34" charset="0"/>
                        </a:rPr>
                        <a:t>Orimattila</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155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121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135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171</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582</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866704"/>
                  </a:ext>
                </a:extLst>
              </a:tr>
              <a:tr h="182880">
                <a:tc>
                  <a:txBody>
                    <a:bodyPr/>
                    <a:lstStyle/>
                    <a:p>
                      <a:pPr algn="l" fontAlgn="b"/>
                      <a:r>
                        <a:rPr lang="fi-FI" sz="1100" b="0" i="0" u="none" strike="noStrike">
                          <a:solidFill>
                            <a:srgbClr val="000000"/>
                          </a:solidFill>
                          <a:effectLst/>
                          <a:latin typeface="Aptos Narrow" panose="020B0004020202020204" pitchFamily="34" charset="0"/>
                        </a:rPr>
                        <a:t>Sysmä</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17</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fi-FI" sz="1100" b="0" i="0" u="none" strike="noStrike">
                          <a:solidFill>
                            <a:srgbClr val="000000"/>
                          </a:solidFill>
                          <a:effectLst/>
                          <a:latin typeface="Aptos Narrow" panose="020B0004020202020204" pitchFamily="34" charset="0"/>
                        </a:rPr>
                        <a:t>59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105993"/>
                  </a:ext>
                </a:extLst>
              </a:tr>
              <a:tr h="182880">
                <a:tc>
                  <a:txBody>
                    <a:bodyPr/>
                    <a:lstStyle/>
                    <a:p>
                      <a:pPr algn="l" fontAlgn="b"/>
                      <a:r>
                        <a:rPr lang="fi-FI" sz="1100" b="1" i="0" u="none" strike="noStrike">
                          <a:solidFill>
                            <a:srgbClr val="000000"/>
                          </a:solidFill>
                          <a:effectLst/>
                          <a:highlight>
                            <a:srgbClr val="DBEAFD"/>
                          </a:highlight>
                          <a:latin typeface="Aptos Narrow" panose="020B0004020202020204" pitchFamily="34" charset="0"/>
                        </a:rPr>
                        <a:t>Yhteensä</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1 575</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1 848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1 864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2 133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tc>
                  <a:txBody>
                    <a:bodyPr/>
                    <a:lstStyle/>
                    <a:p>
                      <a:pPr algn="r" fontAlgn="b"/>
                      <a:r>
                        <a:rPr lang="fi-FI" sz="1100" b="1" i="0" u="none" strike="noStrike">
                          <a:solidFill>
                            <a:srgbClr val="000000"/>
                          </a:solidFill>
                          <a:effectLst/>
                          <a:highlight>
                            <a:srgbClr val="DBEAFD"/>
                          </a:highlight>
                          <a:latin typeface="Aptos Narrow" panose="020B0004020202020204" pitchFamily="34" charset="0"/>
                        </a:rPr>
                        <a:t>7 420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EAFD"/>
                    </a:solidFill>
                  </a:tcPr>
                </a:tc>
                <a:extLst>
                  <a:ext uri="{0D108BD9-81ED-4DB2-BD59-A6C34878D82A}">
                    <a16:rowId xmlns:a16="http://schemas.microsoft.com/office/drawing/2014/main" val="3340086673"/>
                  </a:ext>
                </a:extLst>
              </a:tr>
            </a:tbl>
          </a:graphicData>
        </a:graphic>
      </p:graphicFrame>
    </p:spTree>
    <p:extLst>
      <p:ext uri="{BB962C8B-B14F-4D97-AF65-F5344CB8AC3E}">
        <p14:creationId xmlns:p14="http://schemas.microsoft.com/office/powerpoint/2010/main" val="267000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5056E1-7DA0-4537-AC15-2800B6400F0E}"/>
              </a:ext>
            </a:extLst>
          </p:cNvPr>
          <p:cNvSpPr>
            <a:spLocks noGrp="1"/>
          </p:cNvSpPr>
          <p:nvPr>
            <p:ph type="title"/>
          </p:nvPr>
        </p:nvSpPr>
        <p:spPr>
          <a:xfrm>
            <a:off x="493215" y="349300"/>
            <a:ext cx="10643047" cy="894822"/>
          </a:xfrm>
        </p:spPr>
        <p:txBody>
          <a:bodyPr>
            <a:normAutofit fontScale="90000"/>
          </a:bodyPr>
          <a:lstStyle/>
          <a:p>
            <a:r>
              <a:rPr lang="fi-FI" dirty="0">
                <a:latin typeface="Bookman Old Style"/>
              </a:rPr>
              <a:t>Eronneet opiskelijat – </a:t>
            </a:r>
            <a:br>
              <a:rPr lang="fi-FI" dirty="0">
                <a:latin typeface="Bookman Old Style"/>
              </a:rPr>
            </a:br>
            <a:r>
              <a:rPr lang="fi-FI" dirty="0">
                <a:latin typeface="Bookman Old Style"/>
              </a:rPr>
              <a:t>Huomio 18 – 24 vuotiaiden tarvitsemiin tukitoimiin!</a:t>
            </a:r>
            <a:endParaRPr lang="fi-FI" dirty="0">
              <a:highlight>
                <a:srgbClr val="FFFF00"/>
              </a:highlight>
              <a:latin typeface="Bookman Old Style"/>
            </a:endParaRPr>
          </a:p>
        </p:txBody>
      </p:sp>
      <p:sp>
        <p:nvSpPr>
          <p:cNvPr id="3" name="Dian numeron paikkamerkki 2">
            <a:extLst>
              <a:ext uri="{FF2B5EF4-FFF2-40B4-BE49-F238E27FC236}">
                <a16:creationId xmlns:a16="http://schemas.microsoft.com/office/drawing/2014/main" id="{D4337A28-28F3-4234-A573-46AB3B15067D}"/>
              </a:ext>
            </a:extLst>
          </p:cNvPr>
          <p:cNvSpPr>
            <a:spLocks noGrp="1"/>
          </p:cNvSpPr>
          <p:nvPr>
            <p:ph type="sldNum" sz="quarter" idx="4"/>
          </p:nvPr>
        </p:nvSpPr>
        <p:spPr>
          <a:xfrm>
            <a:off x="4220198" y="6307026"/>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F7060-961A-4FDB-AE8A-ADF672563E2F}" type="slidenum">
              <a:rPr lang="fi-FI" smtClean="0"/>
              <a:pPr/>
              <a:t>28</a:t>
            </a:fld>
            <a:endParaRPr lang="fi-FI"/>
          </a:p>
        </p:txBody>
      </p:sp>
      <p:sp>
        <p:nvSpPr>
          <p:cNvPr id="7" name="Tekstiruutu 6">
            <a:extLst>
              <a:ext uri="{FF2B5EF4-FFF2-40B4-BE49-F238E27FC236}">
                <a16:creationId xmlns:a16="http://schemas.microsoft.com/office/drawing/2014/main" id="{8E4CC11F-3A0B-41B6-BC4E-DCB4242ACB75}"/>
              </a:ext>
            </a:extLst>
          </p:cNvPr>
          <p:cNvSpPr txBox="1"/>
          <p:nvPr/>
        </p:nvSpPr>
        <p:spPr>
          <a:xfrm>
            <a:off x="574291" y="4088093"/>
            <a:ext cx="5318815" cy="2062103"/>
          </a:xfrm>
          <a:prstGeom prst="rect">
            <a:avLst/>
          </a:prstGeom>
          <a:noFill/>
        </p:spPr>
        <p:txBody>
          <a:bodyPr wrap="square" rtlCol="0">
            <a:spAutoFit/>
          </a:bodyPr>
          <a:lstStyle/>
          <a:p>
            <a:r>
              <a:rPr lang="fi-FI" sz="1600" dirty="0"/>
              <a:t>Eronneet opiskelijat, joiden tavoitteena on koko perustutkinto.</a:t>
            </a:r>
          </a:p>
          <a:p>
            <a:endParaRPr lang="fi-FI" sz="1600" dirty="0"/>
          </a:p>
          <a:p>
            <a:r>
              <a:rPr lang="fi-FI" sz="1600" dirty="0"/>
              <a:t>Raportista on rajattu pois oppisopimuskoulutuksessa olevat </a:t>
            </a:r>
          </a:p>
          <a:p>
            <a:r>
              <a:rPr lang="fi-FI" sz="1600" dirty="0"/>
              <a:t>opiskelijat, joiden oppisopimus on tehty koko opiskeluajalle.</a:t>
            </a:r>
          </a:p>
          <a:p>
            <a:endParaRPr lang="fi-FI" sz="1600" dirty="0"/>
          </a:p>
          <a:p>
            <a:r>
              <a:rPr lang="fi-FI" sz="1600" dirty="0"/>
              <a:t>Opinnoista eroaminen raportoidaan ns. negatiiviset eron syyt,</a:t>
            </a:r>
          </a:p>
          <a:p>
            <a:r>
              <a:rPr lang="fi-FI" sz="1600" dirty="0"/>
              <a:t>jolloin opiskelijalla ei ole tiedossa jatkopolkua. </a:t>
            </a:r>
            <a:endParaRPr lang="fi-FI" sz="1600" dirty="0">
              <a:solidFill>
                <a:srgbClr val="FF0000"/>
              </a:solidFill>
            </a:endParaRPr>
          </a:p>
        </p:txBody>
      </p:sp>
      <p:sp>
        <p:nvSpPr>
          <p:cNvPr id="8" name="Tekstiruutu 7">
            <a:extLst>
              <a:ext uri="{FF2B5EF4-FFF2-40B4-BE49-F238E27FC236}">
                <a16:creationId xmlns:a16="http://schemas.microsoft.com/office/drawing/2014/main" id="{BA4224DE-CB35-466F-AE69-C4D7F003FE4E}"/>
              </a:ext>
            </a:extLst>
          </p:cNvPr>
          <p:cNvSpPr txBox="1"/>
          <p:nvPr/>
        </p:nvSpPr>
        <p:spPr>
          <a:xfrm>
            <a:off x="6096000" y="3823127"/>
            <a:ext cx="5521710" cy="2062103"/>
          </a:xfrm>
          <a:prstGeom prst="rect">
            <a:avLst/>
          </a:prstGeom>
          <a:noFill/>
        </p:spPr>
        <p:txBody>
          <a:bodyPr wrap="square" lIns="91440" tIns="45720" rIns="91440" bIns="45720" rtlCol="0" anchor="t">
            <a:spAutoFit/>
          </a:bodyPr>
          <a:lstStyle/>
          <a:p>
            <a:endParaRPr lang="fi-FI" sz="1600" dirty="0">
              <a:highlight>
                <a:srgbClr val="FFFF00"/>
              </a:highlight>
            </a:endParaRPr>
          </a:p>
          <a:p>
            <a:r>
              <a:rPr lang="fi-FI" sz="1600" b="0" dirty="0">
                <a:ea typeface="+mj-ea"/>
                <a:cs typeface="+mj-cs"/>
              </a:rPr>
              <a:t>Keskiössä on nuoret aikuiset 1</a:t>
            </a:r>
            <a:r>
              <a:rPr lang="fi-FI" sz="1600" dirty="0">
                <a:ea typeface="+mj-ea"/>
                <a:cs typeface="+mj-cs"/>
              </a:rPr>
              <a:t>8 – 24 v ja heidän opintojen etenemisen varmistaminen moniammatillisella yhteistyöllä.</a:t>
            </a:r>
            <a:r>
              <a:rPr lang="fi-FI" sz="1600" dirty="0"/>
              <a:t> </a:t>
            </a:r>
          </a:p>
          <a:p>
            <a:endParaRPr lang="fi-FI" sz="1600" dirty="0"/>
          </a:p>
          <a:p>
            <a:r>
              <a:rPr lang="fi-FI" sz="1600" dirty="0"/>
              <a:t>Koulutuskeskus Salpaus ilmoittaa opintojen keskeytyessä alle 29-vuotiaan nuoren tiedot kaupungin/kunnan Nuorisopalveluihin etsivään nuorisotyöhön.</a:t>
            </a:r>
            <a:endParaRPr lang="fi-FI" sz="1600" dirty="0">
              <a:highlight>
                <a:srgbClr val="FFFF00"/>
              </a:highlight>
              <a:cs typeface="Calibri"/>
            </a:endParaRPr>
          </a:p>
          <a:p>
            <a:endParaRPr lang="fi-FI" sz="1600" b="0" dirty="0">
              <a:ea typeface="+mj-ea"/>
              <a:cs typeface="+mj-cs"/>
            </a:endParaRPr>
          </a:p>
        </p:txBody>
      </p:sp>
      <p:sp>
        <p:nvSpPr>
          <p:cNvPr id="9" name="Tekstiruutu 8">
            <a:extLst>
              <a:ext uri="{FF2B5EF4-FFF2-40B4-BE49-F238E27FC236}">
                <a16:creationId xmlns:a16="http://schemas.microsoft.com/office/drawing/2014/main" id="{41A98C2F-B39B-449B-895D-88D3A284CF41}"/>
              </a:ext>
            </a:extLst>
          </p:cNvPr>
          <p:cNvSpPr txBox="1"/>
          <p:nvPr/>
        </p:nvSpPr>
        <p:spPr>
          <a:xfrm>
            <a:off x="493215" y="1533329"/>
            <a:ext cx="3999989" cy="338554"/>
          </a:xfrm>
          <a:prstGeom prst="rect">
            <a:avLst/>
          </a:prstGeom>
          <a:noFill/>
        </p:spPr>
        <p:txBody>
          <a:bodyPr wrap="square" rtlCol="0">
            <a:spAutoFit/>
          </a:bodyPr>
          <a:lstStyle/>
          <a:p>
            <a:r>
              <a:rPr lang="fi-FI" sz="1600" b="1" dirty="0">
                <a:solidFill>
                  <a:srgbClr val="E84E0F"/>
                </a:solidFill>
                <a:latin typeface="Bookman Old Style" panose="02050604050505020204" pitchFamily="18" charset="0"/>
                <a:ea typeface="+mj-ea"/>
                <a:cs typeface="+mj-cs"/>
              </a:rPr>
              <a:t>Vuosi 2023 (tilanne 18.9.2023)</a:t>
            </a:r>
          </a:p>
        </p:txBody>
      </p:sp>
      <p:sp>
        <p:nvSpPr>
          <p:cNvPr id="13" name="Suorakulmio 12">
            <a:extLst>
              <a:ext uri="{FF2B5EF4-FFF2-40B4-BE49-F238E27FC236}">
                <a16:creationId xmlns:a16="http://schemas.microsoft.com/office/drawing/2014/main" id="{81867847-4C13-E89E-DB7B-BE61C6C6501B}"/>
              </a:ext>
            </a:extLst>
          </p:cNvPr>
          <p:cNvSpPr/>
          <p:nvPr/>
        </p:nvSpPr>
        <p:spPr>
          <a:xfrm>
            <a:off x="7711125" y="3610467"/>
            <a:ext cx="339365" cy="18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11" name="Objekti 10">
            <a:extLst>
              <a:ext uri="{FF2B5EF4-FFF2-40B4-BE49-F238E27FC236}">
                <a16:creationId xmlns:a16="http://schemas.microsoft.com/office/drawing/2014/main" id="{F1D738BD-DE50-563E-D4C3-BDD0739ABB20}"/>
              </a:ext>
            </a:extLst>
          </p:cNvPr>
          <p:cNvGraphicFramePr>
            <a:graphicFrameLocks noChangeAspect="1"/>
          </p:cNvGraphicFramePr>
          <p:nvPr/>
        </p:nvGraphicFramePr>
        <p:xfrm>
          <a:off x="603664" y="2234301"/>
          <a:ext cx="5289442" cy="1588826"/>
        </p:xfrm>
        <a:graphic>
          <a:graphicData uri="http://schemas.openxmlformats.org/presentationml/2006/ole">
            <mc:AlternateContent xmlns:mc="http://schemas.openxmlformats.org/markup-compatibility/2006">
              <mc:Choice xmlns:v="urn:schemas-microsoft-com:vml" Requires="v">
                <p:oleObj name="Worksheet" r:id="rId2" imgW="3972001" imgH="1152422" progId="Excel.Sheet.12">
                  <p:embed/>
                </p:oleObj>
              </mc:Choice>
              <mc:Fallback>
                <p:oleObj name="Worksheet" r:id="rId2" imgW="3972001" imgH="1152422" progId="Excel.Sheet.12">
                  <p:embed/>
                  <p:pic>
                    <p:nvPicPr>
                      <p:cNvPr id="11" name="Objekti 10">
                        <a:extLst>
                          <a:ext uri="{FF2B5EF4-FFF2-40B4-BE49-F238E27FC236}">
                            <a16:creationId xmlns:a16="http://schemas.microsoft.com/office/drawing/2014/main" id="{F1D738BD-DE50-563E-D4C3-BDD0739ABB20}"/>
                          </a:ext>
                        </a:extLst>
                      </p:cNvPr>
                      <p:cNvPicPr/>
                      <p:nvPr/>
                    </p:nvPicPr>
                    <p:blipFill>
                      <a:blip r:embed="rId3"/>
                      <a:stretch>
                        <a:fillRect/>
                      </a:stretch>
                    </p:blipFill>
                    <p:spPr>
                      <a:xfrm>
                        <a:off x="603664" y="2234301"/>
                        <a:ext cx="5289442" cy="1588826"/>
                      </a:xfrm>
                      <a:prstGeom prst="rect">
                        <a:avLst/>
                      </a:prstGeom>
                    </p:spPr>
                  </p:pic>
                </p:oleObj>
              </mc:Fallback>
            </mc:AlternateContent>
          </a:graphicData>
        </a:graphic>
      </p:graphicFrame>
      <p:sp>
        <p:nvSpPr>
          <p:cNvPr id="14" name="Tekstiruutu 13">
            <a:extLst>
              <a:ext uri="{FF2B5EF4-FFF2-40B4-BE49-F238E27FC236}">
                <a16:creationId xmlns:a16="http://schemas.microsoft.com/office/drawing/2014/main" id="{B74A6D15-341D-AF7F-B165-5CACC1EF3A2B}"/>
              </a:ext>
            </a:extLst>
          </p:cNvPr>
          <p:cNvSpPr txBox="1"/>
          <p:nvPr/>
        </p:nvSpPr>
        <p:spPr>
          <a:xfrm>
            <a:off x="6050495" y="1566410"/>
            <a:ext cx="3999989" cy="338554"/>
          </a:xfrm>
          <a:prstGeom prst="rect">
            <a:avLst/>
          </a:prstGeom>
          <a:noFill/>
        </p:spPr>
        <p:txBody>
          <a:bodyPr wrap="square" rtlCol="0">
            <a:spAutoFit/>
          </a:bodyPr>
          <a:lstStyle/>
          <a:p>
            <a:r>
              <a:rPr lang="fi-FI" sz="1600" b="1" dirty="0">
                <a:solidFill>
                  <a:srgbClr val="E84E0F"/>
                </a:solidFill>
                <a:latin typeface="Bookman Old Style" panose="02050604050505020204" pitchFamily="18" charset="0"/>
                <a:ea typeface="+mj-ea"/>
                <a:cs typeface="+mj-cs"/>
              </a:rPr>
              <a:t>Vuosi 2024 (tilanne 31.10.2024)</a:t>
            </a:r>
          </a:p>
        </p:txBody>
      </p:sp>
      <p:pic>
        <p:nvPicPr>
          <p:cNvPr id="5" name="Kuva 4">
            <a:extLst>
              <a:ext uri="{FF2B5EF4-FFF2-40B4-BE49-F238E27FC236}">
                <a16:creationId xmlns:a16="http://schemas.microsoft.com/office/drawing/2014/main" id="{5A48B7B5-DA06-9794-3D48-CB40DEABB592}"/>
              </a:ext>
            </a:extLst>
          </p:cNvPr>
          <p:cNvPicPr>
            <a:picLocks noChangeAspect="1"/>
          </p:cNvPicPr>
          <p:nvPr/>
        </p:nvPicPr>
        <p:blipFill>
          <a:blip r:embed="rId4"/>
          <a:stretch>
            <a:fillRect/>
          </a:stretch>
        </p:blipFill>
        <p:spPr>
          <a:xfrm>
            <a:off x="6449294" y="2215002"/>
            <a:ext cx="4963944" cy="1584000"/>
          </a:xfrm>
          <a:prstGeom prst="rect">
            <a:avLst/>
          </a:prstGeom>
        </p:spPr>
      </p:pic>
    </p:spTree>
    <p:extLst>
      <p:ext uri="{BB962C8B-B14F-4D97-AF65-F5344CB8AC3E}">
        <p14:creationId xmlns:p14="http://schemas.microsoft.com/office/powerpoint/2010/main" val="27543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838800" y="197372"/>
            <a:ext cx="10514400" cy="894822"/>
          </a:xfrm>
        </p:spPr>
        <p:txBody>
          <a:bodyPr anchor="ctr">
            <a:noAutofit/>
          </a:bodyPr>
          <a:lstStyle/>
          <a:p>
            <a:r>
              <a:rPr lang="fi-FI" sz="2000"/>
              <a:t>Kuntayhtymän rahoituskehitys 2014-2025</a:t>
            </a:r>
          </a:p>
        </p:txBody>
      </p:sp>
      <p:pic>
        <p:nvPicPr>
          <p:cNvPr id="29" name="Picture 28">
            <a:extLst>
              <a:ext uri="{FF2B5EF4-FFF2-40B4-BE49-F238E27FC236}">
                <a16:creationId xmlns:a16="http://schemas.microsoft.com/office/drawing/2014/main" id="{2B1743E9-9B7D-49B3-B96D-7168C1801058}"/>
              </a:ext>
            </a:extLst>
          </p:cNvPr>
          <p:cNvPicPr>
            <a:picLocks noChangeAspect="1"/>
          </p:cNvPicPr>
          <p:nvPr/>
        </p:nvPicPr>
        <p:blipFill rotWithShape="1">
          <a:blip r:embed="rId3"/>
          <a:srcRect l="17218" r="3668" b="3"/>
          <a:stretch/>
        </p:blipFill>
        <p:spPr>
          <a:xfrm>
            <a:off x="482043" y="2341105"/>
            <a:ext cx="3630000" cy="3101683"/>
          </a:xfrm>
          <a:prstGeom prst="rect">
            <a:avLst/>
          </a:prstGeom>
          <a:noFill/>
          <a:ln>
            <a:noFill/>
          </a:ln>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 name="Kaavio 2">
            <a:extLst>
              <a:ext uri="{FF2B5EF4-FFF2-40B4-BE49-F238E27FC236}">
                <a16:creationId xmlns:a16="http://schemas.microsoft.com/office/drawing/2014/main" id="{CD35CC9D-CEC1-43B9-9795-DC58716DCE67}"/>
              </a:ext>
            </a:extLst>
          </p:cNvPr>
          <p:cNvGraphicFramePr>
            <a:graphicFrameLocks/>
          </p:cNvGraphicFramePr>
          <p:nvPr>
            <p:extLst>
              <p:ext uri="{D42A27DB-BD31-4B8C-83A1-F6EECF244321}">
                <p14:modId xmlns:p14="http://schemas.microsoft.com/office/powerpoint/2010/main" val="1738314183"/>
              </p:ext>
            </p:extLst>
          </p:nvPr>
        </p:nvGraphicFramePr>
        <p:xfrm>
          <a:off x="4434348" y="1602658"/>
          <a:ext cx="7620000" cy="43907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189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Kuusikulmio 51">
            <a:extLst>
              <a:ext uri="{FF2B5EF4-FFF2-40B4-BE49-F238E27FC236}">
                <a16:creationId xmlns:a16="http://schemas.microsoft.com/office/drawing/2014/main" id="{C4129B96-B1D4-E078-031B-25A55ED377D7}"/>
              </a:ext>
              <a:ext uri="{C183D7F6-B498-43B3-948B-1728B52AA6E4}">
                <adec:decorative xmlns:adec="http://schemas.microsoft.com/office/drawing/2017/decorative" val="1"/>
              </a:ext>
            </a:extLst>
          </p:cNvPr>
          <p:cNvSpPr/>
          <p:nvPr/>
        </p:nvSpPr>
        <p:spPr>
          <a:xfrm rot="5400000">
            <a:off x="4222547" y="2741948"/>
            <a:ext cx="4262156" cy="3878905"/>
          </a:xfrm>
          <a:prstGeom prst="hexag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tsikko 1">
            <a:extLst>
              <a:ext uri="{FF2B5EF4-FFF2-40B4-BE49-F238E27FC236}">
                <a16:creationId xmlns:a16="http://schemas.microsoft.com/office/drawing/2014/main" id="{7F56B1D4-A59D-66E2-D51B-A5973813803B}"/>
              </a:ext>
            </a:extLst>
          </p:cNvPr>
          <p:cNvSpPr txBox="1">
            <a:spLocks/>
          </p:cNvSpPr>
          <p:nvPr/>
        </p:nvSpPr>
        <p:spPr>
          <a:xfrm>
            <a:off x="937638" y="276430"/>
            <a:ext cx="10493183" cy="4970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2000" b="1" i="0" u="none" strike="noStrike" kern="1200" cap="none" spc="0" normalizeH="0" baseline="0" noProof="0">
                <a:ln>
                  <a:noFill/>
                </a:ln>
                <a:solidFill>
                  <a:srgbClr val="E46C2A"/>
                </a:solidFill>
                <a:effectLst/>
                <a:uLnTx/>
                <a:uFillTx/>
                <a:latin typeface="Bookman Old Style" panose="02050604050505020204" pitchFamily="18" charset="0"/>
                <a:ea typeface="+mj-ea"/>
                <a:cs typeface="+mj-cs"/>
              </a:rPr>
              <a:t>Koulutuskeskus Salpaus -kuntayhtymä, toimintamalli  1.1.2024</a:t>
            </a:r>
          </a:p>
        </p:txBody>
      </p:sp>
      <p:sp>
        <p:nvSpPr>
          <p:cNvPr id="8" name="Tekstiruutu 7">
            <a:extLst>
              <a:ext uri="{FF2B5EF4-FFF2-40B4-BE49-F238E27FC236}">
                <a16:creationId xmlns:a16="http://schemas.microsoft.com/office/drawing/2014/main" id="{DA802A12-18E1-70AF-701B-0DE0704CC0D5}"/>
              </a:ext>
            </a:extLst>
          </p:cNvPr>
          <p:cNvSpPr txBox="1"/>
          <p:nvPr/>
        </p:nvSpPr>
        <p:spPr>
          <a:xfrm>
            <a:off x="544289" y="5565794"/>
            <a:ext cx="3639698" cy="918200"/>
          </a:xfrm>
          <a:prstGeom prst="rect">
            <a:avLst/>
          </a:prstGeom>
          <a:solidFill>
            <a:schemeClr val="accent2">
              <a:lumMod val="20000"/>
              <a:lumOff val="8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Opiskelijan oikeusturvatoimikunta</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fi-FI" sz="13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Palvelualojen sekä Tekniikan ja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luonnonvara-alojen koulutusneuvottelukunnat</a:t>
            </a:r>
          </a:p>
        </p:txBody>
      </p:sp>
      <p:sp>
        <p:nvSpPr>
          <p:cNvPr id="10" name="Tekstiruutu 9">
            <a:extLst>
              <a:ext uri="{FF2B5EF4-FFF2-40B4-BE49-F238E27FC236}">
                <a16:creationId xmlns:a16="http://schemas.microsoft.com/office/drawing/2014/main" id="{ED96F052-AFC7-40E8-13CA-34E19F2F5B07}"/>
              </a:ext>
            </a:extLst>
          </p:cNvPr>
          <p:cNvSpPr txBox="1"/>
          <p:nvPr/>
        </p:nvSpPr>
        <p:spPr>
          <a:xfrm>
            <a:off x="544289" y="697376"/>
            <a:ext cx="11396022" cy="841256"/>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Yhtymäkokous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Yhtymähallitus</a:t>
            </a:r>
          </a:p>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fi-FI" sz="1400" b="1" i="1" u="none" strike="noStrike" kern="1200" cap="none" spc="0" normalizeH="0" baseline="0" noProof="0">
                <a:ln>
                  <a:noFill/>
                </a:ln>
                <a:solidFill>
                  <a:prstClr val="black"/>
                </a:solidFill>
                <a:effectLst/>
                <a:uLnTx/>
                <a:uFillTx/>
                <a:latin typeface="Calibri" panose="020F0502020204030204"/>
                <a:ea typeface="+mn-ea"/>
                <a:cs typeface="+mn-cs"/>
              </a:rPr>
              <a:t>Toimitusjohtaja Martti Tokola, Rehtori Päivi Saarelainen</a:t>
            </a:r>
          </a:p>
        </p:txBody>
      </p:sp>
      <p:sp>
        <p:nvSpPr>
          <p:cNvPr id="12" name="Tekstiruutu 11">
            <a:extLst>
              <a:ext uri="{FF2B5EF4-FFF2-40B4-BE49-F238E27FC236}">
                <a16:creationId xmlns:a16="http://schemas.microsoft.com/office/drawing/2014/main" id="{24E4863D-BC9B-BFEE-E1A6-FF0E1EDEC56D}"/>
              </a:ext>
            </a:extLst>
          </p:cNvPr>
          <p:cNvSpPr txBox="1"/>
          <p:nvPr/>
        </p:nvSpPr>
        <p:spPr>
          <a:xfrm>
            <a:off x="8836916" y="976474"/>
            <a:ext cx="3126484" cy="307777"/>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Bookman Old Style" panose="02050604050505020204" pitchFamily="18" charset="0"/>
                <a:ea typeface="+mn-ea"/>
                <a:cs typeface="+mn-cs"/>
              </a:rPr>
              <a:t>Tarkastuslautakunta</a:t>
            </a:r>
          </a:p>
        </p:txBody>
      </p:sp>
      <p:sp>
        <p:nvSpPr>
          <p:cNvPr id="16" name="Tekstiruutu 15">
            <a:extLst>
              <a:ext uri="{FF2B5EF4-FFF2-40B4-BE49-F238E27FC236}">
                <a16:creationId xmlns:a16="http://schemas.microsoft.com/office/drawing/2014/main" id="{D2D50687-E8B6-D795-8002-710C86AC833D}"/>
              </a:ext>
            </a:extLst>
          </p:cNvPr>
          <p:cNvSpPr txBox="1"/>
          <p:nvPr/>
        </p:nvSpPr>
        <p:spPr>
          <a:xfrm>
            <a:off x="544289" y="1687343"/>
            <a:ext cx="11402411" cy="738664"/>
          </a:xfrm>
          <a:prstGeom prst="rect">
            <a:avLst/>
          </a:prstGeom>
          <a:solidFill>
            <a:schemeClr val="accent2">
              <a:lumMod val="20000"/>
              <a:lumOff val="8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panose="020F0502020204030204"/>
                <a:ea typeface="+mn-ea"/>
                <a:cs typeface="+mn-cs"/>
              </a:rPr>
              <a:t>                                                                         Pedagoginen johtaminen                                      Henkilöstö-, kehittämis- ja resurssijohtaminen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                                                                         Vararehtori                                                                Vararehtori, henkilöstöjohtaja</a:t>
            </a:r>
            <a:endParaRPr kumimoji="0" lang="fi-FI" sz="14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                                                                         Seija Katajisto                                                           Jarmo Kröger</a:t>
            </a:r>
          </a:p>
        </p:txBody>
      </p:sp>
      <p:sp>
        <p:nvSpPr>
          <p:cNvPr id="22" name="Tekstiruutu 21">
            <a:extLst>
              <a:ext uri="{FF2B5EF4-FFF2-40B4-BE49-F238E27FC236}">
                <a16:creationId xmlns:a16="http://schemas.microsoft.com/office/drawing/2014/main" id="{688C6873-3B1B-1A5B-4BC0-B9D3ECDE664F}"/>
              </a:ext>
            </a:extLst>
          </p:cNvPr>
          <p:cNvSpPr txBox="1"/>
          <p:nvPr/>
        </p:nvSpPr>
        <p:spPr>
          <a:xfrm>
            <a:off x="1064041" y="2819540"/>
            <a:ext cx="2610008" cy="2462213"/>
          </a:xfrm>
          <a:prstGeom prst="rect">
            <a:avLst/>
          </a:prstGeom>
          <a:solidFill>
            <a:schemeClr val="accent2">
              <a:lumMod val="75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Jatkuvan oppimisen 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white"/>
                </a:solidFill>
                <a:effectLst/>
                <a:uLnTx/>
                <a:uFillTx/>
                <a:latin typeface="Calibri" panose="020F0502020204030204"/>
                <a:ea typeface="+mn-ea"/>
                <a:cs typeface="+mn-cs"/>
              </a:rPr>
              <a:t>Johtaja Tarja Laaksonen</a:t>
            </a: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Oppivelvollisten palvelut </a:t>
            </a:r>
            <a:endPar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white"/>
                </a:solidFill>
                <a:effectLst/>
                <a:uLnTx/>
                <a:uFillTx/>
                <a:latin typeface="Calibri" panose="020F0502020204030204"/>
                <a:ea typeface="+mn-ea"/>
                <a:cs typeface="+mn-cs"/>
              </a:rPr>
              <a:t>Johtaja Risto Salmela</a:t>
            </a: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Yritys- ja työelämäpalvelut</a:t>
            </a:r>
            <a:endPar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white"/>
                </a:solidFill>
                <a:effectLst/>
                <a:uLnTx/>
                <a:uFillTx/>
                <a:latin typeface="Calibri" panose="020F0502020204030204"/>
                <a:ea typeface="+mn-ea"/>
                <a:cs typeface="+mn-cs"/>
              </a:rPr>
              <a:t>Johtaja Henna </a:t>
            </a:r>
            <a:r>
              <a:rPr kumimoji="0" lang="fi-FI" sz="1400" b="0" i="1" u="none" strike="noStrike" kern="1200" cap="none" spc="0" normalizeH="0" baseline="0" noProof="0" err="1">
                <a:ln>
                  <a:noFill/>
                </a:ln>
                <a:solidFill>
                  <a:prstClr val="white"/>
                </a:solidFill>
                <a:effectLst/>
                <a:uLnTx/>
                <a:uFillTx/>
                <a:latin typeface="Calibri" panose="020F0502020204030204"/>
                <a:ea typeface="+mn-ea"/>
                <a:cs typeface="+mn-cs"/>
              </a:rPr>
              <a:t>Erkamo</a:t>
            </a:r>
            <a:endParaRPr kumimoji="0" lang="fi-FI" sz="1400" b="0" i="1" u="none" strike="noStrike" kern="1200" cap="none" spc="0" normalizeH="0" baseline="0" noProof="0" err="1">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prstClr val="white"/>
                </a:solidFill>
                <a:effectLst/>
                <a:uLnTx/>
                <a:uFillTx/>
                <a:latin typeface="Calibri" panose="020F0502020204030204"/>
                <a:ea typeface="+mn-ea"/>
                <a:cs typeface="+mn-cs"/>
              </a:rPr>
              <a:t>eSalpaus</a:t>
            </a:r>
            <a:r>
              <a:rPr kumimoji="0" lang="fi-FI" sz="1400" b="1" i="0" u="none" strike="noStrike" kern="1200" cap="none" spc="0" normalizeH="0" baseline="0" noProof="0">
                <a:ln>
                  <a:noFill/>
                </a:ln>
                <a:solidFill>
                  <a:prstClr val="white"/>
                </a:solidFill>
                <a:effectLst/>
                <a:uLnTx/>
                <a:uFillTx/>
                <a:latin typeface="Calibri" panose="020F0502020204030204"/>
                <a:ea typeface="+mn-ea"/>
                <a:cs typeface="+mn-cs"/>
              </a:rPr>
              <a:t> ja digitaaliset palvelut</a:t>
            </a:r>
            <a:endPar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white"/>
                </a:solidFill>
                <a:effectLst/>
                <a:uLnTx/>
                <a:uFillTx/>
                <a:latin typeface="Calibri" panose="020F0502020204030204"/>
                <a:ea typeface="+mn-ea"/>
                <a:cs typeface="+mn-cs"/>
              </a:rPr>
              <a:t>Johtaja Mika Rauhala</a:t>
            </a:r>
            <a:endParaRPr kumimoji="0" lang="fi-FI" sz="1400" b="0" i="1"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2" name="Tekstiruutu 41">
            <a:extLst>
              <a:ext uri="{FF2B5EF4-FFF2-40B4-BE49-F238E27FC236}">
                <a16:creationId xmlns:a16="http://schemas.microsoft.com/office/drawing/2014/main" id="{230C1328-7462-0216-AA09-A326E00260F4}"/>
              </a:ext>
            </a:extLst>
          </p:cNvPr>
          <p:cNvSpPr txBox="1"/>
          <p:nvPr/>
        </p:nvSpPr>
        <p:spPr>
          <a:xfrm>
            <a:off x="6961683" y="3405441"/>
            <a:ext cx="1575285" cy="738664"/>
          </a:xfrm>
          <a:prstGeom prst="rect">
            <a:avLst/>
          </a:prstGeom>
          <a:noFill/>
        </p:spPr>
        <p:txBody>
          <a:bodyPr wrap="square" lIns="91440" tIns="45720" rIns="91440" bIns="45720" anchor="t">
            <a:spAutoFit/>
          </a:bodyPr>
          <a:lstStyle>
            <a:defPPr>
              <a:defRPr lang="fi-FI"/>
            </a:defPPr>
            <a:lvl1pPr marR="0" lvl="0" indent="0" algn="ctr"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Vipusenkadun kampus,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Lahti</a:t>
            </a:r>
          </a:p>
        </p:txBody>
      </p:sp>
      <p:sp>
        <p:nvSpPr>
          <p:cNvPr id="32" name="Tekstiruutu 31">
            <a:extLst>
              <a:ext uri="{FF2B5EF4-FFF2-40B4-BE49-F238E27FC236}">
                <a16:creationId xmlns:a16="http://schemas.microsoft.com/office/drawing/2014/main" id="{13757357-06F0-70D7-18ED-3ECD4CC7405B}"/>
              </a:ext>
            </a:extLst>
          </p:cNvPr>
          <p:cNvSpPr txBox="1"/>
          <p:nvPr/>
        </p:nvSpPr>
        <p:spPr>
          <a:xfrm>
            <a:off x="8843305" y="2511763"/>
            <a:ext cx="3090615" cy="307777"/>
          </a:xfrm>
          <a:prstGeom prst="rect">
            <a:avLst/>
          </a:prstGeom>
          <a:solidFill>
            <a:schemeClr val="accent2">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Koulutuksen matriisipalvelut</a:t>
            </a:r>
          </a:p>
        </p:txBody>
      </p:sp>
      <p:sp>
        <p:nvSpPr>
          <p:cNvPr id="28" name="Tekstiruutu 27">
            <a:extLst>
              <a:ext uri="{FF2B5EF4-FFF2-40B4-BE49-F238E27FC236}">
                <a16:creationId xmlns:a16="http://schemas.microsoft.com/office/drawing/2014/main" id="{C7AE6E38-C900-0FDA-7DE4-31D32B534568}"/>
              </a:ext>
            </a:extLst>
          </p:cNvPr>
          <p:cNvSpPr txBox="1"/>
          <p:nvPr/>
        </p:nvSpPr>
        <p:spPr>
          <a:xfrm>
            <a:off x="8762772" y="2794012"/>
            <a:ext cx="3338437" cy="18928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Hakeutumis- ja opiskelijapalvelut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Työllistymis- ja uraohjauspalvelut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Maahanmuuttaneiden koulutus 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työperäisen maahanmuuton 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Opiskeluhuolto- ja -hyvinvointipalvelut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Erityisen tuen 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Pedagogisen toiminnan tukipalvelut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Kehittämispalvelut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kstiruutu 33">
            <a:extLst>
              <a:ext uri="{FF2B5EF4-FFF2-40B4-BE49-F238E27FC236}">
                <a16:creationId xmlns:a16="http://schemas.microsoft.com/office/drawing/2014/main" id="{53AE4979-AEB3-7F73-83DE-6F7E93126658}"/>
              </a:ext>
            </a:extLst>
          </p:cNvPr>
          <p:cNvSpPr txBox="1"/>
          <p:nvPr/>
        </p:nvSpPr>
        <p:spPr>
          <a:xfrm>
            <a:off x="8843305" y="4605186"/>
            <a:ext cx="3103395" cy="307777"/>
          </a:xfrm>
          <a:prstGeom prst="rect">
            <a:avLst/>
          </a:prstGeom>
          <a:solidFill>
            <a:schemeClr val="accent2">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Kuntayhtymäpalvelut</a:t>
            </a:r>
          </a:p>
        </p:txBody>
      </p:sp>
      <p:sp>
        <p:nvSpPr>
          <p:cNvPr id="30" name="Tekstiruutu 29">
            <a:extLst>
              <a:ext uri="{FF2B5EF4-FFF2-40B4-BE49-F238E27FC236}">
                <a16:creationId xmlns:a16="http://schemas.microsoft.com/office/drawing/2014/main" id="{E55C6AAF-FFAD-14B2-6EEE-B272CE859B69}"/>
              </a:ext>
            </a:extLst>
          </p:cNvPr>
          <p:cNvSpPr txBox="1"/>
          <p:nvPr/>
        </p:nvSpPr>
        <p:spPr>
          <a:xfrm>
            <a:off x="8762772" y="4880378"/>
            <a:ext cx="2970222" cy="1492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Hallintopalvelut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Henkilöstöpalvelut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Talouspalvelut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Viestintä- ja markkinointipalvelut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Kiinteistöpalvelut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Tietohallintopalvelut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Calibri" panose="020F0502020204030204"/>
                <a:ea typeface="+mn-ea"/>
                <a:cs typeface="+mn-cs"/>
              </a:rPr>
              <a:t>• Ravintolapalvelut</a:t>
            </a:r>
          </a:p>
        </p:txBody>
      </p:sp>
      <p:pic>
        <p:nvPicPr>
          <p:cNvPr id="48" name="Kuva 47" descr="Koulutuskeskus Salpaus palvelut Oy logo.">
            <a:extLst>
              <a:ext uri="{FF2B5EF4-FFF2-40B4-BE49-F238E27FC236}">
                <a16:creationId xmlns:a16="http://schemas.microsoft.com/office/drawing/2014/main" id="{135742B9-889B-6DD8-A653-BF2E895DB036}"/>
              </a:ext>
            </a:extLst>
          </p:cNvPr>
          <p:cNvPicPr>
            <a:picLocks noChangeAspect="1"/>
          </p:cNvPicPr>
          <p:nvPr/>
        </p:nvPicPr>
        <p:blipFill>
          <a:blip r:embed="rId3"/>
          <a:stretch>
            <a:fillRect/>
          </a:stretch>
        </p:blipFill>
        <p:spPr>
          <a:xfrm>
            <a:off x="8302442" y="6339795"/>
            <a:ext cx="3596952" cy="518205"/>
          </a:xfrm>
          <a:prstGeom prst="rect">
            <a:avLst/>
          </a:prstGeom>
        </p:spPr>
      </p:pic>
      <p:sp>
        <p:nvSpPr>
          <p:cNvPr id="51" name="Kuusikulmio 50">
            <a:extLst>
              <a:ext uri="{FF2B5EF4-FFF2-40B4-BE49-F238E27FC236}">
                <a16:creationId xmlns:a16="http://schemas.microsoft.com/office/drawing/2014/main" id="{B64EA56D-EA5F-CDB1-5E09-4F1944872DD8}"/>
              </a:ext>
              <a:ext uri="{C183D7F6-B498-43B3-948B-1728B52AA6E4}">
                <adec:decorative xmlns:adec="http://schemas.microsoft.com/office/drawing/2017/decorative" val="1"/>
              </a:ext>
            </a:extLst>
          </p:cNvPr>
          <p:cNvSpPr/>
          <p:nvPr/>
        </p:nvSpPr>
        <p:spPr>
          <a:xfrm rot="5400000">
            <a:off x="5126182" y="3617099"/>
            <a:ext cx="2551377" cy="2086952"/>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kstiruutu 35">
            <a:extLst>
              <a:ext uri="{FF2B5EF4-FFF2-40B4-BE49-F238E27FC236}">
                <a16:creationId xmlns:a16="http://schemas.microsoft.com/office/drawing/2014/main" id="{1F70EB17-523C-83C7-8B78-0655C5EF9270}"/>
              </a:ext>
            </a:extLst>
          </p:cNvPr>
          <p:cNvSpPr txBox="1"/>
          <p:nvPr/>
        </p:nvSpPr>
        <p:spPr>
          <a:xfrm>
            <a:off x="5341129" y="3983677"/>
            <a:ext cx="2101795" cy="14593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ENEMMÄN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KUIN KOULU</a:t>
            </a:r>
          </a:p>
          <a:p>
            <a:pPr marL="0" marR="0" lvl="0" indent="0" algn="ctr" defTabSz="914400" rtl="0" eaLnBrk="1" fontAlgn="auto" latinLnBrk="0" hangingPunct="1">
              <a:lnSpc>
                <a:spcPct val="150000"/>
              </a:lnSpc>
              <a:spcBef>
                <a:spcPts val="100"/>
              </a:spcBef>
              <a:spcAft>
                <a:spcPts val="0"/>
              </a:spcAft>
              <a:buClrTx/>
              <a:buSzTx/>
              <a:buFontTx/>
              <a:buNone/>
              <a:tabLst/>
              <a:defRPr/>
            </a:pPr>
            <a:r>
              <a:rPr kumimoji="0" lang="fi-FI" sz="1600" b="1" i="1"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r>
              <a:rPr kumimoji="0" lang="fi-FI" sz="1600" b="0" i="1"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 opiskelijoiden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ja työelämän kohtaamispaikka</a:t>
            </a:r>
          </a:p>
        </p:txBody>
      </p:sp>
      <p:sp>
        <p:nvSpPr>
          <p:cNvPr id="38" name="Tekstiruutu 37">
            <a:extLst>
              <a:ext uri="{FF2B5EF4-FFF2-40B4-BE49-F238E27FC236}">
                <a16:creationId xmlns:a16="http://schemas.microsoft.com/office/drawing/2014/main" id="{02FC77B7-03DB-E048-9FED-17F96E2D04B9}"/>
              </a:ext>
            </a:extLst>
          </p:cNvPr>
          <p:cNvSpPr txBox="1"/>
          <p:nvPr/>
        </p:nvSpPr>
        <p:spPr>
          <a:xfrm>
            <a:off x="5213900" y="2826722"/>
            <a:ext cx="23759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CA4E1B"/>
                </a:solidFill>
                <a:effectLst/>
                <a:uLnTx/>
                <a:uFillTx/>
                <a:latin typeface="Bookman Old Style" panose="02050604050505020204" pitchFamily="18" charset="0"/>
                <a:ea typeface="+mn-ea"/>
                <a:cs typeface="+mn-cs"/>
              </a:rPr>
              <a:t>Koulutusalat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CA4E1B"/>
                </a:solidFill>
                <a:effectLst/>
                <a:uLnTx/>
                <a:uFillTx/>
                <a:latin typeface="Bookman Old Style" panose="02050604050505020204" pitchFamily="18" charset="0"/>
                <a:ea typeface="+mn-ea"/>
                <a:cs typeface="+mn-cs"/>
              </a:rPr>
              <a:t>Tutkinnot</a:t>
            </a:r>
          </a:p>
        </p:txBody>
      </p:sp>
      <p:sp>
        <p:nvSpPr>
          <p:cNvPr id="40" name="Tekstiruutu 39">
            <a:extLst>
              <a:ext uri="{FF2B5EF4-FFF2-40B4-BE49-F238E27FC236}">
                <a16:creationId xmlns:a16="http://schemas.microsoft.com/office/drawing/2014/main" id="{0C36F150-80B3-5169-C558-E644903EFECC}"/>
              </a:ext>
            </a:extLst>
          </p:cNvPr>
          <p:cNvSpPr txBox="1"/>
          <p:nvPr/>
        </p:nvSpPr>
        <p:spPr>
          <a:xfrm>
            <a:off x="4364175" y="3424897"/>
            <a:ext cx="1575285"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Keskustakampus,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Lahti</a:t>
            </a:r>
          </a:p>
        </p:txBody>
      </p:sp>
      <p:sp>
        <p:nvSpPr>
          <p:cNvPr id="44" name="Tekstiruutu 43">
            <a:extLst>
              <a:ext uri="{FF2B5EF4-FFF2-40B4-BE49-F238E27FC236}">
                <a16:creationId xmlns:a16="http://schemas.microsoft.com/office/drawing/2014/main" id="{2B69D650-F772-33B3-87B5-5B9B27D46262}"/>
              </a:ext>
            </a:extLst>
          </p:cNvPr>
          <p:cNvSpPr txBox="1"/>
          <p:nvPr/>
        </p:nvSpPr>
        <p:spPr>
          <a:xfrm>
            <a:off x="7334849" y="5461522"/>
            <a:ext cx="898277" cy="523220"/>
          </a:xfrm>
          <a:prstGeom prst="rect">
            <a:avLst/>
          </a:prstGeom>
          <a:noFill/>
        </p:spPr>
        <p:txBody>
          <a:bodyPr wrap="square" lIns="91440" tIns="45720" rIns="91440" bIns="45720" anchor="t">
            <a:spAutoFit/>
          </a:bodyPr>
          <a:lstStyle>
            <a:defPPr>
              <a:defRPr lang="fi-FI"/>
            </a:defPPr>
            <a:lvl1pPr marR="0" lvl="0" indent="0" algn="ctr"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Jokimaa, Lahti</a:t>
            </a:r>
          </a:p>
        </p:txBody>
      </p:sp>
      <p:sp>
        <p:nvSpPr>
          <p:cNvPr id="45" name="Tekstiruutu 44">
            <a:extLst>
              <a:ext uri="{FF2B5EF4-FFF2-40B4-BE49-F238E27FC236}">
                <a16:creationId xmlns:a16="http://schemas.microsoft.com/office/drawing/2014/main" id="{51661DE2-5B7A-2C18-93B8-DE74C36DF840}"/>
              </a:ext>
            </a:extLst>
          </p:cNvPr>
          <p:cNvSpPr txBox="1"/>
          <p:nvPr/>
        </p:nvSpPr>
        <p:spPr>
          <a:xfrm>
            <a:off x="4423723" y="5490544"/>
            <a:ext cx="1114750" cy="523220"/>
          </a:xfrm>
          <a:prstGeom prst="rect">
            <a:avLst/>
          </a:prstGeom>
          <a:noFill/>
        </p:spPr>
        <p:txBody>
          <a:bodyPr wrap="square" lIns="91440" tIns="45720" rIns="91440" bIns="45720" anchor="t">
            <a:spAutoFit/>
          </a:bodyPr>
          <a:lstStyle>
            <a:defPPr>
              <a:defRPr lang="fi-FI"/>
            </a:defPPr>
            <a:lvl1pPr marR="0" lvl="0" indent="0" algn="ctr"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Heinolan kampus</a:t>
            </a:r>
          </a:p>
        </p:txBody>
      </p:sp>
      <p:sp>
        <p:nvSpPr>
          <p:cNvPr id="46" name="Tekstiruutu 45">
            <a:extLst>
              <a:ext uri="{FF2B5EF4-FFF2-40B4-BE49-F238E27FC236}">
                <a16:creationId xmlns:a16="http://schemas.microsoft.com/office/drawing/2014/main" id="{F1150BE7-5728-74A6-8AD1-9632A75E5DD1}"/>
              </a:ext>
            </a:extLst>
          </p:cNvPr>
          <p:cNvSpPr txBox="1"/>
          <p:nvPr/>
        </p:nvSpPr>
        <p:spPr>
          <a:xfrm>
            <a:off x="7329466" y="4592954"/>
            <a:ext cx="1085557" cy="523220"/>
          </a:xfrm>
          <a:prstGeom prst="rect">
            <a:avLst/>
          </a:prstGeom>
          <a:noFill/>
        </p:spPr>
        <p:txBody>
          <a:bodyPr wrap="square" lIns="91440" tIns="45720" rIns="91440" bIns="45720" anchor="t">
            <a:spAutoFit/>
          </a:bodyPr>
          <a:lstStyle>
            <a:defPPr>
              <a:defRPr lang="fi-FI"/>
            </a:defPPr>
            <a:lvl1pPr marR="0" lvl="0" indent="0" algn="ctr"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a:ln>
                  <a:noFill/>
                </a:ln>
                <a:solidFill>
                  <a:prstClr val="black"/>
                </a:solidFill>
                <a:effectLst/>
                <a:uLnTx/>
                <a:uFillTx/>
                <a:latin typeface="Calibri" panose="020F0502020204030204"/>
                <a:ea typeface="+mn-ea"/>
                <a:cs typeface="+mn-cs"/>
              </a:rPr>
              <a:t>Asikkalan kampus</a:t>
            </a:r>
          </a:p>
        </p:txBody>
      </p:sp>
      <p:sp>
        <p:nvSpPr>
          <p:cNvPr id="47" name="Tekstiruutu 46">
            <a:extLst>
              <a:ext uri="{FF2B5EF4-FFF2-40B4-BE49-F238E27FC236}">
                <a16:creationId xmlns:a16="http://schemas.microsoft.com/office/drawing/2014/main" id="{09B37690-72A7-CB43-7613-316FCBA5CD42}"/>
              </a:ext>
            </a:extLst>
          </p:cNvPr>
          <p:cNvSpPr txBox="1"/>
          <p:nvPr/>
        </p:nvSpPr>
        <p:spPr>
          <a:xfrm>
            <a:off x="5465684" y="6057343"/>
            <a:ext cx="18994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CA4E1B"/>
                </a:solidFill>
                <a:effectLst/>
                <a:uLnTx/>
                <a:uFillTx/>
                <a:latin typeface="Bookman Old Style" panose="02050604050505020204" pitchFamily="18" charset="0"/>
                <a:ea typeface="+mn-ea"/>
                <a:cs typeface="+mn-cs"/>
              </a:rPr>
              <a:t>TyöelämäKampus</a:t>
            </a:r>
          </a:p>
        </p:txBody>
      </p:sp>
      <p:sp>
        <p:nvSpPr>
          <p:cNvPr id="2" name="Tekstiruutu 1">
            <a:extLst>
              <a:ext uri="{FF2B5EF4-FFF2-40B4-BE49-F238E27FC236}">
                <a16:creationId xmlns:a16="http://schemas.microsoft.com/office/drawing/2014/main" id="{EFBB979A-B315-62BC-B629-149F3EB17094}"/>
              </a:ext>
            </a:extLst>
          </p:cNvPr>
          <p:cNvSpPr txBox="1"/>
          <p:nvPr/>
        </p:nvSpPr>
        <p:spPr>
          <a:xfrm>
            <a:off x="4404808" y="4620574"/>
            <a:ext cx="898277" cy="276999"/>
          </a:xfrm>
          <a:prstGeom prst="rect">
            <a:avLst/>
          </a:prstGeom>
          <a:noFill/>
        </p:spPr>
        <p:txBody>
          <a:bodyPr wrap="square" lIns="91440" tIns="45720" rIns="91440" bIns="45720" anchor="t">
            <a:spAutoFit/>
          </a:bodyPr>
          <a:lstStyle>
            <a:defPPr>
              <a:defRPr lang="fi-FI"/>
            </a:defPPr>
            <a:lvl1pPr marR="0" lvl="0" indent="0" algn="ctr" fontAlgn="auto">
              <a:lnSpc>
                <a:spcPct val="100000"/>
              </a:lnSpc>
              <a:spcBef>
                <a:spcPts val="0"/>
              </a:spcBef>
              <a:spcAft>
                <a:spcPts val="0"/>
              </a:spcAft>
              <a:buClrTx/>
              <a:buSzTx/>
              <a:buFontTx/>
              <a:buNone/>
              <a:tabLst/>
              <a:defRPr kumimoji="0" sz="1400" b="0" i="1" u="none" strike="noStrike" cap="none" spc="0" normalizeH="0" baseline="0">
                <a:ln>
                  <a:noFill/>
                </a:ln>
                <a:solidFill>
                  <a:prstClr val="black"/>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0" i="1" u="none" strike="noStrike" kern="1200" cap="none" spc="0" normalizeH="0" baseline="0" noProof="0" err="1">
                <a:ln>
                  <a:noFill/>
                </a:ln>
                <a:solidFill>
                  <a:prstClr val="black"/>
                </a:solidFill>
                <a:effectLst/>
                <a:uLnTx/>
                <a:uFillTx/>
                <a:latin typeface="Calibri" panose="020F0502020204030204"/>
                <a:ea typeface="+mn-ea"/>
                <a:cs typeface="+mn-cs"/>
              </a:rPr>
              <a:t>eKampus</a:t>
            </a:r>
            <a:endParaRPr kumimoji="0" lang="fi-FI"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6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740477" y="484970"/>
            <a:ext cx="10514400" cy="894822"/>
          </a:xfrm>
        </p:spPr>
        <p:txBody>
          <a:bodyPr anchor="ctr">
            <a:noAutofit/>
          </a:bodyPr>
          <a:lstStyle/>
          <a:p>
            <a:r>
              <a:rPr lang="fi-FI" sz="2000"/>
              <a:t>Olemme hoitaneet yhdessä Salpauksen toimintaa ja taloutta hyvin. </a:t>
            </a:r>
            <a:br>
              <a:rPr lang="fi-FI" sz="2000"/>
            </a:br>
            <a:br>
              <a:rPr lang="fi-FI" sz="2000"/>
            </a:br>
            <a:r>
              <a:rPr lang="fi-FI" sz="2000"/>
              <a:t>Nyt käsittelyssä olevan toiminta- ja taloussuunnitelman aikaikkunassa </a:t>
            </a:r>
            <a:br>
              <a:rPr lang="fi-FI" sz="2000"/>
            </a:br>
            <a:r>
              <a:rPr lang="fi-FI" sz="2000"/>
              <a:t>2023-2027 talous pysyy ylijäämäisenä, vaikka seuraavat vuodet ovat todennäköisesti alijäämäisiä.</a:t>
            </a:r>
            <a:endParaRPr lang="en-US" sz="2000"/>
          </a:p>
        </p:txBody>
      </p:sp>
      <p:pic>
        <p:nvPicPr>
          <p:cNvPr id="29" name="Picture 28">
            <a:extLst>
              <a:ext uri="{FF2B5EF4-FFF2-40B4-BE49-F238E27FC236}">
                <a16:creationId xmlns:a16="http://schemas.microsoft.com/office/drawing/2014/main" id="{2B1743E9-9B7D-49B3-B96D-7168C1801058}"/>
              </a:ext>
            </a:extLst>
          </p:cNvPr>
          <p:cNvPicPr>
            <a:picLocks noChangeAspect="1"/>
          </p:cNvPicPr>
          <p:nvPr/>
        </p:nvPicPr>
        <p:blipFill rotWithShape="1">
          <a:blip r:embed="rId3"/>
          <a:srcRect l="17218" r="3668" b="3"/>
          <a:stretch/>
        </p:blipFill>
        <p:spPr>
          <a:xfrm>
            <a:off x="289736" y="1963061"/>
            <a:ext cx="4715484" cy="4029184"/>
          </a:xfrm>
          <a:prstGeom prst="rect">
            <a:avLst/>
          </a:prstGeom>
          <a:noFill/>
          <a:ln>
            <a:noFill/>
          </a:ln>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Kuva 4">
            <a:extLst>
              <a:ext uri="{FF2B5EF4-FFF2-40B4-BE49-F238E27FC236}">
                <a16:creationId xmlns:a16="http://schemas.microsoft.com/office/drawing/2014/main" id="{26B38A56-ADEC-D9D1-9738-BFC6D23EDA49}"/>
              </a:ext>
            </a:extLst>
          </p:cNvPr>
          <p:cNvPicPr>
            <a:picLocks noChangeAspect="1"/>
          </p:cNvPicPr>
          <p:nvPr/>
        </p:nvPicPr>
        <p:blipFill>
          <a:blip r:embed="rId4"/>
          <a:stretch>
            <a:fillRect/>
          </a:stretch>
        </p:blipFill>
        <p:spPr>
          <a:xfrm>
            <a:off x="5434719" y="1963061"/>
            <a:ext cx="5577410" cy="4072248"/>
          </a:xfrm>
          <a:prstGeom prst="rect">
            <a:avLst/>
          </a:prstGeom>
        </p:spPr>
      </p:pic>
    </p:spTree>
    <p:extLst>
      <p:ext uri="{BB962C8B-B14F-4D97-AF65-F5344CB8AC3E}">
        <p14:creationId xmlns:p14="http://schemas.microsoft.com/office/powerpoint/2010/main" val="1870486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838800" y="492964"/>
            <a:ext cx="10514400" cy="894822"/>
          </a:xfrm>
        </p:spPr>
        <p:txBody>
          <a:bodyPr anchor="ctr">
            <a:noAutofit/>
          </a:bodyPr>
          <a:lstStyle/>
          <a:p>
            <a:r>
              <a:rPr lang="fi-FI" sz="2000"/>
              <a:t>Talouden kokonaistilanne edellisten rahoitusleikkausten jälkeen</a:t>
            </a:r>
            <a:endParaRPr lang="en-US" sz="2000"/>
          </a:p>
        </p:txBody>
      </p:sp>
      <p:pic>
        <p:nvPicPr>
          <p:cNvPr id="29" name="Picture 28">
            <a:extLst>
              <a:ext uri="{FF2B5EF4-FFF2-40B4-BE49-F238E27FC236}">
                <a16:creationId xmlns:a16="http://schemas.microsoft.com/office/drawing/2014/main" id="{2B1743E9-9B7D-49B3-B96D-7168C1801058}"/>
              </a:ext>
            </a:extLst>
          </p:cNvPr>
          <p:cNvPicPr>
            <a:picLocks noChangeAspect="1"/>
          </p:cNvPicPr>
          <p:nvPr/>
        </p:nvPicPr>
        <p:blipFill rotWithShape="1">
          <a:blip r:embed="rId3"/>
          <a:srcRect l="17218" r="3668" b="3"/>
          <a:stretch/>
        </p:blipFill>
        <p:spPr>
          <a:xfrm>
            <a:off x="289736" y="1963061"/>
            <a:ext cx="4715484" cy="4029184"/>
          </a:xfrm>
          <a:prstGeom prst="rect">
            <a:avLst/>
          </a:prstGeom>
          <a:noFill/>
          <a:ln>
            <a:noFill/>
          </a:ln>
        </p:spPr>
      </p:pic>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Kuva 2">
            <a:extLst>
              <a:ext uri="{FF2B5EF4-FFF2-40B4-BE49-F238E27FC236}">
                <a16:creationId xmlns:a16="http://schemas.microsoft.com/office/drawing/2014/main" id="{6571210D-F258-2304-16F3-F5F3D5519264}"/>
              </a:ext>
            </a:extLst>
          </p:cNvPr>
          <p:cNvPicPr>
            <a:picLocks noChangeAspect="1"/>
          </p:cNvPicPr>
          <p:nvPr/>
        </p:nvPicPr>
        <p:blipFill>
          <a:blip r:embed="rId4"/>
          <a:stretch>
            <a:fillRect/>
          </a:stretch>
        </p:blipFill>
        <p:spPr>
          <a:xfrm>
            <a:off x="5167911" y="2079305"/>
            <a:ext cx="6862262" cy="3800382"/>
          </a:xfrm>
          <a:prstGeom prst="rect">
            <a:avLst/>
          </a:prstGeom>
        </p:spPr>
      </p:pic>
    </p:spTree>
    <p:extLst>
      <p:ext uri="{BB962C8B-B14F-4D97-AF65-F5344CB8AC3E}">
        <p14:creationId xmlns:p14="http://schemas.microsoft.com/office/powerpoint/2010/main" val="3328004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66AB5A-0AD8-E89E-1F03-DE926FF519A6}"/>
              </a:ext>
            </a:extLst>
          </p:cNvPr>
          <p:cNvSpPr>
            <a:spLocks noGrp="1"/>
          </p:cNvSpPr>
          <p:nvPr>
            <p:ph type="ctrTitle"/>
          </p:nvPr>
        </p:nvSpPr>
        <p:spPr>
          <a:xfrm>
            <a:off x="3842472" y="453480"/>
            <a:ext cx="3768357" cy="384589"/>
          </a:xfrm>
        </p:spPr>
        <p:txBody>
          <a:bodyPr>
            <a:normAutofit fontScale="90000"/>
          </a:bodyPr>
          <a:lstStyle/>
          <a:p>
            <a:r>
              <a:rPr lang="fi-FI"/>
              <a:t>Ali-/ylijäämät</a:t>
            </a:r>
          </a:p>
        </p:txBody>
      </p:sp>
      <p:sp>
        <p:nvSpPr>
          <p:cNvPr id="4" name="Dian numeron paikkamerkki 3">
            <a:extLst>
              <a:ext uri="{FF2B5EF4-FFF2-40B4-BE49-F238E27FC236}">
                <a16:creationId xmlns:a16="http://schemas.microsoft.com/office/drawing/2014/main" id="{F5AB74AA-7F27-BBD8-CEE3-E37DBDF86D64}"/>
              </a:ext>
            </a:extLst>
          </p:cNvPr>
          <p:cNvSpPr>
            <a:spLocks noGrp="1"/>
          </p:cNvSpPr>
          <p:nvPr>
            <p:ph type="sldNum" sz="quarter" idx="4"/>
          </p:nvPr>
        </p:nvSpPr>
        <p:spPr/>
        <p:txBody>
          <a:bodyPr/>
          <a:lstStyle/>
          <a:p>
            <a:fld id="{C47F7060-961A-4FDB-AE8A-ADF672563E2F}" type="slidenum">
              <a:rPr lang="fi-FI" smtClean="0"/>
              <a:pPr/>
              <a:t>32</a:t>
            </a:fld>
            <a:endParaRPr lang="fi-FI"/>
          </a:p>
        </p:txBody>
      </p:sp>
      <p:sp>
        <p:nvSpPr>
          <p:cNvPr id="7" name="Tekstiruutu 6">
            <a:extLst>
              <a:ext uri="{FF2B5EF4-FFF2-40B4-BE49-F238E27FC236}">
                <a16:creationId xmlns:a16="http://schemas.microsoft.com/office/drawing/2014/main" id="{70D136C2-028F-64F5-5C62-187893CFE2A4}"/>
              </a:ext>
            </a:extLst>
          </p:cNvPr>
          <p:cNvSpPr txBox="1"/>
          <p:nvPr/>
        </p:nvSpPr>
        <p:spPr>
          <a:xfrm>
            <a:off x="1428554" y="1079985"/>
            <a:ext cx="8960586" cy="5016758"/>
          </a:xfrm>
          <a:prstGeom prst="rect">
            <a:avLst/>
          </a:prstGeom>
          <a:noFill/>
        </p:spPr>
        <p:txBody>
          <a:bodyPr wrap="square" rtlCol="0">
            <a:spAutoFit/>
          </a:bodyPr>
          <a:lstStyle/>
          <a:p>
            <a:r>
              <a:rPr lang="fi-FI" sz="2000"/>
              <a:t>Kuntalaki velvoittaa kuntaa ja kuntayhtymää huolehtimaan tulorahoituksen riittävyydestä ja maksuvalmiuden säilyttämisestä. Taloussuunnitelman on oltava tasapainossa tai ylijäämäinen. </a:t>
            </a:r>
            <a:r>
              <a:rPr lang="fi-FI" sz="2000" b="1"/>
              <a:t>Taloussuunnitelman tasapainossa voidaan ottaa huomioon talousarvion laadintavuoden taseeseen kertyväksi arvioitu ylijäämä. Taloussuunnitelma voi siten olla alijäämäinen, mutta vain enintään siihen määrään kuin laadintavuoden lopussa arvioidaan kertyvän ylijäämää. </a:t>
            </a:r>
          </a:p>
          <a:p>
            <a:endParaRPr lang="fi-FI" sz="2000" b="1"/>
          </a:p>
          <a:p>
            <a:r>
              <a:rPr lang="fi-FI" sz="2000"/>
              <a:t>Kuntayhtymän taseessa on kertyneitä ylijäämiä taloussuunnitelmakauden lopussa vuonna 2027 noin 50 miljoonaa euroa. </a:t>
            </a:r>
          </a:p>
          <a:p>
            <a:endParaRPr lang="fi-FI" sz="2000"/>
          </a:p>
          <a:p>
            <a:r>
              <a:rPr lang="fi-FI" sz="2000"/>
              <a:t>Kuntayhtymä on onnistunut taloutensa hallinnassa, vuosien 2019-27 ylijäämäkertymä kauden lopussa on vielä 25 miljoonaa, joka on lähes kokonaan kassavaroissa. </a:t>
            </a:r>
          </a:p>
          <a:p>
            <a:endParaRPr lang="fi-FI" sz="2000"/>
          </a:p>
          <a:p>
            <a:endParaRPr lang="fi-FI" sz="2000"/>
          </a:p>
          <a:p>
            <a:endParaRPr lang="fi-FI" sz="2000"/>
          </a:p>
        </p:txBody>
      </p:sp>
    </p:spTree>
    <p:extLst>
      <p:ext uri="{BB962C8B-B14F-4D97-AF65-F5344CB8AC3E}">
        <p14:creationId xmlns:p14="http://schemas.microsoft.com/office/powerpoint/2010/main" val="3175314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0CAC3-9A5D-6B18-F802-0911449023F6}"/>
            </a:ext>
          </a:extLst>
        </p:cNvPr>
        <p:cNvGrpSpPr/>
        <p:nvPr/>
      </p:nvGrpSpPr>
      <p:grpSpPr>
        <a:xfrm>
          <a:off x="0" y="0"/>
          <a:ext cx="0" cy="0"/>
          <a:chOff x="0" y="0"/>
          <a:chExt cx="0" cy="0"/>
        </a:xfrm>
      </p:grpSpPr>
      <p:sp>
        <p:nvSpPr>
          <p:cNvPr id="22" name="Title 2">
            <a:extLst>
              <a:ext uri="{FF2B5EF4-FFF2-40B4-BE49-F238E27FC236}">
                <a16:creationId xmlns:a16="http://schemas.microsoft.com/office/drawing/2014/main" id="{336A6CCD-5D78-664A-7786-BBDF6C90F5DE}"/>
              </a:ext>
            </a:extLst>
          </p:cNvPr>
          <p:cNvSpPr>
            <a:spLocks noGrp="1"/>
          </p:cNvSpPr>
          <p:nvPr>
            <p:ph type="title"/>
          </p:nvPr>
        </p:nvSpPr>
        <p:spPr>
          <a:xfrm>
            <a:off x="2942903" y="307990"/>
            <a:ext cx="5463678" cy="894822"/>
          </a:xfrm>
        </p:spPr>
        <p:txBody>
          <a:bodyPr vert="horz" lIns="91440" tIns="45720" rIns="91440" bIns="45720" rtlCol="0" anchor="ctr">
            <a:normAutofit/>
          </a:bodyPr>
          <a:lstStyle/>
          <a:p>
            <a:pPr algn="l"/>
            <a:r>
              <a:rPr lang="fi-FI" sz="2900">
                <a:solidFill>
                  <a:srgbClr val="E84E0F"/>
                </a:solidFill>
              </a:rPr>
              <a:t>Henkilöstömäärän kehitys</a:t>
            </a:r>
            <a:br>
              <a:rPr lang="fi-FI" sz="2900">
                <a:solidFill>
                  <a:srgbClr val="E84E0F"/>
                </a:solidFill>
              </a:rPr>
            </a:br>
            <a:endParaRPr lang="en-US" sz="2900">
              <a:solidFill>
                <a:srgbClr val="E84E0F"/>
              </a:solidFill>
            </a:endParaRPr>
          </a:p>
        </p:txBody>
      </p:sp>
      <p:pic>
        <p:nvPicPr>
          <p:cNvPr id="3" name="Kuva 2">
            <a:extLst>
              <a:ext uri="{FF2B5EF4-FFF2-40B4-BE49-F238E27FC236}">
                <a16:creationId xmlns:a16="http://schemas.microsoft.com/office/drawing/2014/main" id="{592F71FF-002A-6743-0850-C8B0A5D32F7A}"/>
              </a:ext>
            </a:extLst>
          </p:cNvPr>
          <p:cNvPicPr>
            <a:picLocks noChangeAspect="1"/>
          </p:cNvPicPr>
          <p:nvPr/>
        </p:nvPicPr>
        <p:blipFill>
          <a:blip r:embed="rId3"/>
          <a:stretch>
            <a:fillRect/>
          </a:stretch>
        </p:blipFill>
        <p:spPr>
          <a:xfrm>
            <a:off x="1579612" y="1008108"/>
            <a:ext cx="8370713" cy="5156717"/>
          </a:xfrm>
          <a:prstGeom prst="rect">
            <a:avLst/>
          </a:prstGeom>
        </p:spPr>
      </p:pic>
    </p:spTree>
    <p:extLst>
      <p:ext uri="{BB962C8B-B14F-4D97-AF65-F5344CB8AC3E}">
        <p14:creationId xmlns:p14="http://schemas.microsoft.com/office/powerpoint/2010/main" val="887190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3AA5F7F-14C7-D605-B43D-59369F9DC06D}"/>
              </a:ext>
            </a:extLst>
          </p:cNvPr>
          <p:cNvSpPr>
            <a:spLocks noGrp="1"/>
          </p:cNvSpPr>
          <p:nvPr>
            <p:ph type="title"/>
          </p:nvPr>
        </p:nvSpPr>
        <p:spPr>
          <a:xfrm>
            <a:off x="650885" y="486503"/>
            <a:ext cx="11177321" cy="896400"/>
          </a:xfrm>
        </p:spPr>
        <p:txBody>
          <a:bodyPr>
            <a:noAutofit/>
          </a:bodyPr>
          <a:lstStyle/>
          <a:p>
            <a:r>
              <a:rPr lang="fi-FI" sz="2400" dirty="0"/>
              <a:t>Kuntayhtymän laitoshuoltopalveluiden liikkeenluovutus Päijät-Hämeen laitoshuoltopalvelut Oy:lle 1.1.2025 alkaen</a:t>
            </a:r>
          </a:p>
        </p:txBody>
      </p:sp>
      <p:sp>
        <p:nvSpPr>
          <p:cNvPr id="8" name="Sisällön paikkamerkki 7">
            <a:extLst>
              <a:ext uri="{FF2B5EF4-FFF2-40B4-BE49-F238E27FC236}">
                <a16:creationId xmlns:a16="http://schemas.microsoft.com/office/drawing/2014/main" id="{FEB6154D-C52F-6708-AA12-873CFCC90F59}"/>
              </a:ext>
            </a:extLst>
          </p:cNvPr>
          <p:cNvSpPr>
            <a:spLocks noGrp="1"/>
          </p:cNvSpPr>
          <p:nvPr>
            <p:ph idx="1"/>
          </p:nvPr>
        </p:nvSpPr>
        <p:spPr>
          <a:xfrm>
            <a:off x="650885" y="1593763"/>
            <a:ext cx="10520498" cy="4291543"/>
          </a:xfrm>
        </p:spPr>
        <p:txBody>
          <a:bodyPr/>
          <a:lstStyle/>
          <a:p>
            <a:r>
              <a:rPr lang="fi-FI" dirty="0"/>
              <a:t>Kuntayhtymä on vaiheittain siirtynyt palveluostoina tuotettuun laitoshuoltopalveluun ja nykyisin pääosin enää Lahden keskustakampuksen siivouspalvelut tuotetaan kuntayhtymän omalla henkilöstöllä. Koulutuskeskus Salpaus -kuntayhtymä on liittynyt Päijät-Hämeen laitoshuoltopalvelujen osakkaaksi kesällä 2021.</a:t>
            </a:r>
          </a:p>
          <a:p>
            <a:r>
              <a:rPr lang="fi-FI" dirty="0"/>
              <a:t>Koulutuskeskus Salpaus –kuntayhtymän omassa toiminnassa tulee keskittyä Koulutuskeskus Salpauksen perustehtävään. Ammatillisen koulutuksen tulevien rahoitusleikkausten näkökulmasta eri ratkaisuiden tulee olla myös tuottavuutta nostavia. Kuntayhtymän toisen laitoshuoltopalveluista vastaavan palveluesimiehen eläköityessä tuli tarve päättää miten kuntayhtymä omana työnä jäljellä olevat siivouspalvelut tuotetaan jatkossa.</a:t>
            </a:r>
          </a:p>
          <a:p>
            <a:r>
              <a:rPr lang="fi-FI" dirty="0"/>
              <a:t>Liikkeenluovutuksessa Päijät-Hämeen laitoshuoltopalvelut Oy:lle siirtyvät kaikki Koulutuskeskus Salpaus –kuntayhtymän laitoshuoltajat (21 henkilöä). Kuntayhtymän palvelukseen jää siivouspalveluiden tilaajavastuuhenkilöksi nykyinen Salpauksen laitoshuoltopalvelujen palveluesimies.</a:t>
            </a:r>
          </a:p>
          <a:p>
            <a:endParaRPr lang="fi-FI" dirty="0"/>
          </a:p>
        </p:txBody>
      </p:sp>
      <p:sp>
        <p:nvSpPr>
          <p:cNvPr id="6" name="Dian numeron paikkamerkki 5">
            <a:extLst>
              <a:ext uri="{FF2B5EF4-FFF2-40B4-BE49-F238E27FC236}">
                <a16:creationId xmlns:a16="http://schemas.microsoft.com/office/drawing/2014/main" id="{2DD77286-3E61-D60F-552B-66BAEAC204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647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B23A905-9777-3F02-5EF5-DDE02BB185DB}"/>
              </a:ext>
            </a:extLst>
          </p:cNvPr>
          <p:cNvSpPr/>
          <p:nvPr/>
        </p:nvSpPr>
        <p:spPr>
          <a:xfrm>
            <a:off x="6228615" y="4901542"/>
            <a:ext cx="319529" cy="144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p:cNvSpPr txBox="1"/>
          <p:nvPr/>
        </p:nvSpPr>
        <p:spPr>
          <a:xfrm>
            <a:off x="3120865" y="284927"/>
            <a:ext cx="6604495" cy="707295"/>
          </a:xfrm>
          <a:prstGeom prst="rect">
            <a:avLst/>
          </a:prstGeom>
        </p:spPr>
        <p:txBody>
          <a:bodyPr vert="horz" lIns="91440" tIns="45720" rIns="91440" bIns="45720" rtlCol="0" anchor="ctr">
            <a:normAutofit/>
          </a:bodyPr>
          <a:lstStyle>
            <a:lvl1pPr>
              <a:lnSpc>
                <a:spcPct val="90000"/>
              </a:lnSpc>
              <a:spcBef>
                <a:spcPct val="0"/>
              </a:spcBef>
              <a:buNone/>
              <a:defRPr lang="fi-FI" sz="2900" b="1" i="0" dirty="0">
                <a:solidFill>
                  <a:srgbClr val="E84E0F"/>
                </a:solidFill>
                <a:latin typeface="Bookman Old Style" panose="02050604050505020204" pitchFamily="18" charset="0"/>
                <a:ea typeface="+mj-ea"/>
                <a:cs typeface="+mj-cs"/>
              </a:defRPr>
            </a:lvl1pPr>
          </a:lstStyle>
          <a:p>
            <a:r>
              <a:rPr lang="fi-FI"/>
              <a:t>Henkilöstökulujen kehitys</a:t>
            </a:r>
          </a:p>
          <a:p>
            <a:endParaRPr lang="fi-FI"/>
          </a:p>
        </p:txBody>
      </p:sp>
      <p:graphicFrame>
        <p:nvGraphicFramePr>
          <p:cNvPr id="3" name="Kaavio 2">
            <a:extLst>
              <a:ext uri="{FF2B5EF4-FFF2-40B4-BE49-F238E27FC236}">
                <a16:creationId xmlns:a16="http://schemas.microsoft.com/office/drawing/2014/main" id="{20C81026-7CFC-4A02-B439-049B109C7C54}"/>
              </a:ext>
            </a:extLst>
          </p:cNvPr>
          <p:cNvGraphicFramePr>
            <a:graphicFrameLocks/>
          </p:cNvGraphicFramePr>
          <p:nvPr>
            <p:extLst>
              <p:ext uri="{D42A27DB-BD31-4B8C-83A1-F6EECF244321}">
                <p14:modId xmlns:p14="http://schemas.microsoft.com/office/powerpoint/2010/main" val="4176623252"/>
              </p:ext>
            </p:extLst>
          </p:nvPr>
        </p:nvGraphicFramePr>
        <p:xfrm>
          <a:off x="768392" y="780727"/>
          <a:ext cx="5519928" cy="3515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Kaavio 1">
            <a:extLst>
              <a:ext uri="{FF2B5EF4-FFF2-40B4-BE49-F238E27FC236}">
                <a16:creationId xmlns:a16="http://schemas.microsoft.com/office/drawing/2014/main" id="{B1C2CA88-FDA7-4D8E-BA7B-4293C9D19E7A}"/>
              </a:ext>
            </a:extLst>
          </p:cNvPr>
          <p:cNvGraphicFramePr>
            <a:graphicFrameLocks/>
          </p:cNvGraphicFramePr>
          <p:nvPr>
            <p:extLst>
              <p:ext uri="{D42A27DB-BD31-4B8C-83A1-F6EECF244321}">
                <p14:modId xmlns:p14="http://schemas.microsoft.com/office/powerpoint/2010/main" val="3547408799"/>
              </p:ext>
            </p:extLst>
          </p:nvPr>
        </p:nvGraphicFramePr>
        <p:xfrm>
          <a:off x="6523650" y="770945"/>
          <a:ext cx="4997451" cy="3603625"/>
        </p:xfrm>
        <a:graphic>
          <a:graphicData uri="http://schemas.openxmlformats.org/drawingml/2006/chart">
            <c:chart xmlns:c="http://schemas.openxmlformats.org/drawingml/2006/chart" xmlns:r="http://schemas.openxmlformats.org/officeDocument/2006/relationships" r:id="rId4"/>
          </a:graphicData>
        </a:graphic>
      </p:graphicFrame>
      <p:pic>
        <p:nvPicPr>
          <p:cNvPr id="8" name="Kuva 7">
            <a:extLst>
              <a:ext uri="{FF2B5EF4-FFF2-40B4-BE49-F238E27FC236}">
                <a16:creationId xmlns:a16="http://schemas.microsoft.com/office/drawing/2014/main" id="{7B3D9B56-311A-2E51-AE9A-A36351FCDF99}"/>
              </a:ext>
            </a:extLst>
          </p:cNvPr>
          <p:cNvPicPr>
            <a:picLocks noChangeAspect="1"/>
          </p:cNvPicPr>
          <p:nvPr/>
        </p:nvPicPr>
        <p:blipFill>
          <a:blip r:embed="rId5"/>
          <a:stretch>
            <a:fillRect/>
          </a:stretch>
        </p:blipFill>
        <p:spPr>
          <a:xfrm>
            <a:off x="1201053" y="4240532"/>
            <a:ext cx="5976008" cy="2332541"/>
          </a:xfrm>
          <a:prstGeom prst="rect">
            <a:avLst/>
          </a:prstGeom>
        </p:spPr>
      </p:pic>
      <p:sp>
        <p:nvSpPr>
          <p:cNvPr id="11" name="Suorakulmio 10">
            <a:extLst>
              <a:ext uri="{FF2B5EF4-FFF2-40B4-BE49-F238E27FC236}">
                <a16:creationId xmlns:a16="http://schemas.microsoft.com/office/drawing/2014/main" id="{92021B01-718D-D228-0A58-78DD02297602}"/>
              </a:ext>
            </a:extLst>
          </p:cNvPr>
          <p:cNvSpPr/>
          <p:nvPr/>
        </p:nvSpPr>
        <p:spPr>
          <a:xfrm>
            <a:off x="6214767" y="5088577"/>
            <a:ext cx="319529" cy="144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664173D9-7773-49CE-BEC8-CEE81EB16EA2}"/>
              </a:ext>
            </a:extLst>
          </p:cNvPr>
          <p:cNvSpPr/>
          <p:nvPr/>
        </p:nvSpPr>
        <p:spPr>
          <a:xfrm>
            <a:off x="6228614" y="4922326"/>
            <a:ext cx="319529" cy="144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AD90E99A-753D-B0B1-BBE6-A2766663AF0E}"/>
              </a:ext>
            </a:extLst>
          </p:cNvPr>
          <p:cNvSpPr txBox="1"/>
          <p:nvPr/>
        </p:nvSpPr>
        <p:spPr>
          <a:xfrm>
            <a:off x="6119714" y="4835301"/>
            <a:ext cx="537327" cy="276999"/>
          </a:xfrm>
          <a:prstGeom prst="rect">
            <a:avLst/>
          </a:prstGeom>
          <a:noFill/>
        </p:spPr>
        <p:txBody>
          <a:bodyPr wrap="none" rtlCol="0">
            <a:spAutoFit/>
          </a:bodyPr>
          <a:lstStyle/>
          <a:p>
            <a:r>
              <a:rPr lang="fi-FI" sz="1200" dirty="0"/>
              <a:t>34,08</a:t>
            </a:r>
          </a:p>
        </p:txBody>
      </p:sp>
      <p:sp>
        <p:nvSpPr>
          <p:cNvPr id="4" name="Tekstiruutu 3">
            <a:extLst>
              <a:ext uri="{FF2B5EF4-FFF2-40B4-BE49-F238E27FC236}">
                <a16:creationId xmlns:a16="http://schemas.microsoft.com/office/drawing/2014/main" id="{CA078861-31B8-7939-DB56-73C4EDC72AFF}"/>
              </a:ext>
            </a:extLst>
          </p:cNvPr>
          <p:cNvSpPr txBox="1"/>
          <p:nvPr/>
        </p:nvSpPr>
        <p:spPr>
          <a:xfrm>
            <a:off x="6119714" y="5015370"/>
            <a:ext cx="537327" cy="276999"/>
          </a:xfrm>
          <a:prstGeom prst="rect">
            <a:avLst/>
          </a:prstGeom>
          <a:noFill/>
        </p:spPr>
        <p:txBody>
          <a:bodyPr wrap="none" rtlCol="0">
            <a:spAutoFit/>
          </a:bodyPr>
          <a:lstStyle/>
          <a:p>
            <a:r>
              <a:rPr lang="fi-FI" sz="1200" dirty="0"/>
              <a:t>10,33</a:t>
            </a:r>
          </a:p>
        </p:txBody>
      </p:sp>
    </p:spTree>
    <p:extLst>
      <p:ext uri="{BB962C8B-B14F-4D97-AF65-F5344CB8AC3E}">
        <p14:creationId xmlns:p14="http://schemas.microsoft.com/office/powerpoint/2010/main" val="2017135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409996" y="0"/>
            <a:ext cx="7756559" cy="894822"/>
          </a:xfrm>
        </p:spPr>
        <p:txBody>
          <a:bodyPr>
            <a:normAutofit/>
          </a:bodyPr>
          <a:lstStyle/>
          <a:p>
            <a:r>
              <a:rPr lang="fi-FI" sz="2900"/>
              <a:t>Resurssit opetuksessa ja ohjauksessa</a:t>
            </a:r>
          </a:p>
        </p:txBody>
      </p:sp>
      <p:graphicFrame>
        <p:nvGraphicFramePr>
          <p:cNvPr id="3" name="Kaavio 2">
            <a:extLst>
              <a:ext uri="{FF2B5EF4-FFF2-40B4-BE49-F238E27FC236}">
                <a16:creationId xmlns:a16="http://schemas.microsoft.com/office/drawing/2014/main" id="{CDE1F21F-BD1C-48A1-AF7B-31187CCABD42}"/>
              </a:ext>
            </a:extLst>
          </p:cNvPr>
          <p:cNvGraphicFramePr>
            <a:graphicFrameLocks/>
          </p:cNvGraphicFramePr>
          <p:nvPr>
            <p:extLst>
              <p:ext uri="{D42A27DB-BD31-4B8C-83A1-F6EECF244321}">
                <p14:modId xmlns:p14="http://schemas.microsoft.com/office/powerpoint/2010/main" val="1867194924"/>
              </p:ext>
            </p:extLst>
          </p:nvPr>
        </p:nvGraphicFramePr>
        <p:xfrm>
          <a:off x="3493008" y="705993"/>
          <a:ext cx="5074920" cy="2924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Kaavio 5">
            <a:extLst>
              <a:ext uri="{FF2B5EF4-FFF2-40B4-BE49-F238E27FC236}">
                <a16:creationId xmlns:a16="http://schemas.microsoft.com/office/drawing/2014/main" id="{8F86D23B-88B9-4720-A4F4-E3AD8CA996D5}"/>
              </a:ext>
            </a:extLst>
          </p:cNvPr>
          <p:cNvGraphicFramePr>
            <a:graphicFrameLocks/>
          </p:cNvGraphicFramePr>
          <p:nvPr>
            <p:extLst>
              <p:ext uri="{D42A27DB-BD31-4B8C-83A1-F6EECF244321}">
                <p14:modId xmlns:p14="http://schemas.microsoft.com/office/powerpoint/2010/main" val="3446857280"/>
              </p:ext>
            </p:extLst>
          </p:nvPr>
        </p:nvGraphicFramePr>
        <p:xfrm>
          <a:off x="3493008" y="3630168"/>
          <a:ext cx="5074920" cy="2995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859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C7D2761-535D-4C6B-9E33-87643DC1E88D}"/>
              </a:ext>
            </a:extLst>
          </p:cNvPr>
          <p:cNvSpPr txBox="1">
            <a:spLocks/>
          </p:cNvSpPr>
          <p:nvPr/>
        </p:nvSpPr>
        <p:spPr>
          <a:xfrm>
            <a:off x="914726" y="4993644"/>
            <a:ext cx="7810985" cy="1515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90000"/>
              </a:lnSpc>
              <a:spcBef>
                <a:spcPts val="0"/>
              </a:spcBef>
              <a:spcAft>
                <a:spcPts val="0"/>
              </a:spcAft>
              <a:buClrTx/>
              <a:buSzTx/>
              <a:buFont typeface="Arial" panose="020B0604020202020204" pitchFamily="34" charset="0"/>
              <a:buNone/>
              <a:tabLst/>
              <a:defRPr/>
            </a:pPr>
            <a:r>
              <a:rPr kumimoji="0" lang="fi-FI" sz="1800" b="1" i="0" u="none" strike="noStrike" kern="1200" cap="none" spc="0" normalizeH="0" baseline="0" noProof="0">
                <a:ln>
                  <a:noFill/>
                </a:ln>
                <a:solidFill>
                  <a:srgbClr val="E84E0F"/>
                </a:solidFill>
                <a:effectLst/>
                <a:uLnTx/>
                <a:uFillTx/>
                <a:latin typeface="Calibri" panose="020F0502020204030204" pitchFamily="34" charset="0"/>
                <a:ea typeface="+mn-ea"/>
                <a:cs typeface="+mn-cs"/>
              </a:rPr>
              <a:t>Opiskelijavuodet kampuksittain (2023)</a:t>
            </a:r>
          </a:p>
          <a:p>
            <a:pPr marL="0" marR="0" lvl="0" indent="0" algn="l" defTabSz="914400" rtl="0" eaLnBrk="1" fontAlgn="t" latinLnBrk="0" hangingPunct="1">
              <a:lnSpc>
                <a:spcPct val="90000"/>
              </a:lnSpc>
              <a:spcBef>
                <a:spcPts val="0"/>
              </a:spcBef>
              <a:spcAft>
                <a:spcPts val="0"/>
              </a:spcAft>
              <a:buClrTx/>
              <a:buSzTx/>
              <a:buFont typeface="Arial" panose="020B0604020202020204" pitchFamily="34" charset="0"/>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90000"/>
              </a:lnSpc>
              <a:spcBef>
                <a:spcPts val="0"/>
              </a:spcBef>
              <a:spcAft>
                <a:spcPts val="0"/>
              </a:spcAft>
              <a:buClrTx/>
              <a:buSzTx/>
              <a:buFont typeface="Arial" panose="020B0604020202020204" pitchFamily="34" charset="0"/>
              <a:buNone/>
              <a:tabLst/>
              <a:defRPr/>
            </a:pP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Lahti				</a:t>
            </a:r>
          </a:p>
          <a:p>
            <a:pPr marL="228600" marR="0" lvl="0" indent="-228600" algn="l" defTabSz="914400" rtl="0" eaLnBrk="1" fontAlgn="t" latinLnBrk="0" hangingPunct="1">
              <a:lnSpc>
                <a:spcPct val="9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Keskustakampus 		3881	Asikkalan kampus		  261</a:t>
            </a: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228600" marR="0" lvl="0" indent="-228600" algn="l" defTabSz="914400" rtl="0" eaLnBrk="1" fontAlgn="t" latinLnBrk="0" hangingPunct="1">
              <a:lnSpc>
                <a:spcPct val="9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Vipusen kampus 		1287	Heinolan kampus		  287</a:t>
            </a: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228600" algn="l" defTabSz="914400" rtl="0" eaLnBrk="1" fontAlgn="t" latinLnBrk="0" hangingPunct="1">
              <a:lnSpc>
                <a:spcPct val="9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Jokimaa		  173	</a:t>
            </a:r>
            <a:r>
              <a:rPr kumimoji="0" lang="fi-FI" sz="18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Villähde</a:t>
            </a:r>
            <a:r>
              <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Lahti (Kaarisilta ry) 	    35</a:t>
            </a: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90000"/>
              </a:lnSpc>
              <a:spcBef>
                <a:spcPts val="0"/>
              </a:spcBef>
              <a:spcAft>
                <a:spcPts val="0"/>
              </a:spcAft>
              <a:buClrTx/>
              <a:buSzTx/>
              <a:buFont typeface="Arial" panose="020B0604020202020204" pitchFamily="34" charset="0"/>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90000"/>
              </a:lnSpc>
              <a:spcBef>
                <a:spcPts val="0"/>
              </a:spcBef>
              <a:spcAft>
                <a:spcPts val="0"/>
              </a:spcAft>
              <a:buClrTx/>
              <a:buSzTx/>
              <a:buFont typeface="Arial" panose="020B0604020202020204" pitchFamily="34" charset="0"/>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Kuva 7">
            <a:extLst>
              <a:ext uri="{FF2B5EF4-FFF2-40B4-BE49-F238E27FC236}">
                <a16:creationId xmlns:a16="http://schemas.microsoft.com/office/drawing/2014/main" id="{BAEF8946-E7D7-4A22-BBD0-513BE03ACA8D}"/>
              </a:ext>
            </a:extLst>
          </p:cNvPr>
          <p:cNvPicPr>
            <a:picLocks noChangeAspect="1"/>
          </p:cNvPicPr>
          <p:nvPr/>
        </p:nvPicPr>
        <p:blipFill>
          <a:blip r:embed="rId2"/>
          <a:stretch>
            <a:fillRect/>
          </a:stretch>
        </p:blipFill>
        <p:spPr>
          <a:xfrm>
            <a:off x="7853198" y="0"/>
            <a:ext cx="3891479" cy="5515583"/>
          </a:xfrm>
          <a:prstGeom prst="rect">
            <a:avLst/>
          </a:prstGeom>
        </p:spPr>
      </p:pic>
      <p:pic>
        <p:nvPicPr>
          <p:cNvPr id="9" name="Kuva 8">
            <a:extLst>
              <a:ext uri="{FF2B5EF4-FFF2-40B4-BE49-F238E27FC236}">
                <a16:creationId xmlns:a16="http://schemas.microsoft.com/office/drawing/2014/main" id="{2D222BD7-EBDF-4EB3-8AB0-501580E1BFC3}"/>
              </a:ext>
            </a:extLst>
          </p:cNvPr>
          <p:cNvPicPr>
            <a:picLocks noChangeAspect="1"/>
          </p:cNvPicPr>
          <p:nvPr/>
        </p:nvPicPr>
        <p:blipFill>
          <a:blip r:embed="rId3"/>
          <a:stretch>
            <a:fillRect/>
          </a:stretch>
        </p:blipFill>
        <p:spPr>
          <a:xfrm>
            <a:off x="827175" y="1142606"/>
            <a:ext cx="6643667" cy="3570971"/>
          </a:xfrm>
          <a:prstGeom prst="rect">
            <a:avLst/>
          </a:prstGeom>
          <a:noFill/>
        </p:spPr>
      </p:pic>
      <p:sp>
        <p:nvSpPr>
          <p:cNvPr id="5" name="Tekstin paikkamerkki 4">
            <a:extLst>
              <a:ext uri="{FF2B5EF4-FFF2-40B4-BE49-F238E27FC236}">
                <a16:creationId xmlns:a16="http://schemas.microsoft.com/office/drawing/2014/main" id="{CE0F9680-C12D-4BFF-B385-7CDA52A24605}"/>
              </a:ext>
            </a:extLst>
          </p:cNvPr>
          <p:cNvSpPr>
            <a:spLocks noGrp="1"/>
          </p:cNvSpPr>
          <p:nvPr>
            <p:ph type="body" sz="quarter" idx="17"/>
          </p:nvPr>
        </p:nvSpPr>
        <p:spPr>
          <a:xfrm>
            <a:off x="745345" y="262732"/>
            <a:ext cx="6316936" cy="599807"/>
          </a:xfrm>
        </p:spPr>
        <p:txBody>
          <a:bodyPr>
            <a:noAutofit/>
          </a:bodyPr>
          <a:lstStyle/>
          <a:p>
            <a:r>
              <a:rPr lang="fi-FI" sz="2800"/>
              <a:t>Vaikuttavuutta koko alueelle</a:t>
            </a:r>
          </a:p>
        </p:txBody>
      </p:sp>
    </p:spTree>
    <p:extLst>
      <p:ext uri="{BB962C8B-B14F-4D97-AF65-F5344CB8AC3E}">
        <p14:creationId xmlns:p14="http://schemas.microsoft.com/office/powerpoint/2010/main" val="3973893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1495169" y="216654"/>
            <a:ext cx="4648588" cy="1297278"/>
          </a:xfrm>
          <a:prstGeom prst="rect">
            <a:avLst/>
          </a:prstGeom>
        </p:spPr>
        <p:txBody>
          <a:bodyPr vert="horz" lIns="91440" tIns="45720" rIns="91440" bIns="45720" rtlCol="0" anchor="ctr">
            <a:normAutofit/>
          </a:bodyPr>
          <a:lstStyle>
            <a:defPPr>
              <a:defRPr lang="fi-FI"/>
            </a:defPPr>
            <a:lvl1pPr>
              <a:lnSpc>
                <a:spcPct val="90000"/>
              </a:lnSpc>
              <a:spcBef>
                <a:spcPct val="0"/>
              </a:spcBef>
              <a:buNone/>
              <a:defRPr sz="2900" b="1" i="0">
                <a:solidFill>
                  <a:srgbClr val="E84E0F"/>
                </a:solidFill>
                <a:latin typeface="Bookman Old Style" panose="02050604050505020204" pitchFamily="18" charset="0"/>
                <a:ea typeface="+mj-ea"/>
                <a:cs typeface="+mj-cs"/>
              </a:defRPr>
            </a:lvl1pPr>
          </a:lstStyle>
          <a:p>
            <a:r>
              <a:rPr lang="fi-FI"/>
              <a:t>Tilakustannukset</a:t>
            </a:r>
          </a:p>
          <a:p>
            <a:endParaRPr lang="fi-FI"/>
          </a:p>
        </p:txBody>
      </p:sp>
      <p:graphicFrame>
        <p:nvGraphicFramePr>
          <p:cNvPr id="3" name="Kaavio 2">
            <a:extLst>
              <a:ext uri="{FF2B5EF4-FFF2-40B4-BE49-F238E27FC236}">
                <a16:creationId xmlns:a16="http://schemas.microsoft.com/office/drawing/2014/main" id="{518863C9-05B8-4F54-992A-9D0088A23D1A}"/>
              </a:ext>
            </a:extLst>
          </p:cNvPr>
          <p:cNvGraphicFramePr>
            <a:graphicFrameLocks/>
          </p:cNvGraphicFramePr>
          <p:nvPr>
            <p:extLst>
              <p:ext uri="{D42A27DB-BD31-4B8C-83A1-F6EECF244321}">
                <p14:modId xmlns:p14="http://schemas.microsoft.com/office/powerpoint/2010/main" val="3757095338"/>
              </p:ext>
            </p:extLst>
          </p:nvPr>
        </p:nvGraphicFramePr>
        <p:xfrm>
          <a:off x="332423" y="1468878"/>
          <a:ext cx="5763577" cy="38437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Kaavio 4">
            <a:extLst>
              <a:ext uri="{FF2B5EF4-FFF2-40B4-BE49-F238E27FC236}">
                <a16:creationId xmlns:a16="http://schemas.microsoft.com/office/drawing/2014/main" id="{D6AD5CDE-09AC-4D71-BA24-6869A1A37464}"/>
              </a:ext>
            </a:extLst>
          </p:cNvPr>
          <p:cNvGraphicFramePr>
            <a:graphicFrameLocks/>
          </p:cNvGraphicFramePr>
          <p:nvPr>
            <p:extLst>
              <p:ext uri="{D42A27DB-BD31-4B8C-83A1-F6EECF244321}">
                <p14:modId xmlns:p14="http://schemas.microsoft.com/office/powerpoint/2010/main" val="365874754"/>
              </p:ext>
            </p:extLst>
          </p:nvPr>
        </p:nvGraphicFramePr>
        <p:xfrm>
          <a:off x="6143757" y="1513932"/>
          <a:ext cx="5564186" cy="3488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3506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387066" y="698149"/>
            <a:ext cx="5395688" cy="710597"/>
          </a:xfrm>
        </p:spPr>
        <p:txBody>
          <a:bodyPr anchor="ctr">
            <a:normAutofit/>
          </a:bodyPr>
          <a:lstStyle/>
          <a:p>
            <a:r>
              <a:rPr lang="en-US" sz="2800" err="1"/>
              <a:t>Toimitilaohjelman</a:t>
            </a:r>
            <a:r>
              <a:rPr lang="en-US" sz="2800"/>
              <a:t> </a:t>
            </a:r>
            <a:r>
              <a:rPr lang="en-US" sz="2800" err="1"/>
              <a:t>toteutus</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387066" y="1634103"/>
            <a:ext cx="5708406" cy="3589794"/>
          </a:xfrm>
        </p:spPr>
        <p:txBody>
          <a:bodyPr/>
          <a:lstStyle/>
          <a:p>
            <a:r>
              <a:rPr lang="fi-FI" sz="2400"/>
              <a:t>Koulutuskeskus Salpaus -kuntayhtymä on viimeisen reilun kymmenen vuoden aikana kehittänyt systemaattisesti toimitilojaan samanaikaisesti tilojen palvelukykyä ja kuntoa parantaen ja tilankäyttöä tehostaen. </a:t>
            </a:r>
          </a:p>
          <a:p>
            <a:r>
              <a:rPr lang="fi-FI" sz="2400"/>
              <a:t>Toimitiloja jo vähennetty jo yli 40 prosenttia, 76 600 neliötä. </a:t>
            </a:r>
          </a:p>
        </p:txBody>
      </p:sp>
      <p:pic>
        <p:nvPicPr>
          <p:cNvPr id="9" name="Kuva 8">
            <a:extLst>
              <a:ext uri="{FF2B5EF4-FFF2-40B4-BE49-F238E27FC236}">
                <a16:creationId xmlns:a16="http://schemas.microsoft.com/office/drawing/2014/main" id="{B6A82895-D5E0-890F-50CC-856C29F99C02}"/>
              </a:ext>
            </a:extLst>
          </p:cNvPr>
          <p:cNvPicPr>
            <a:picLocks noChangeAspect="1"/>
          </p:cNvPicPr>
          <p:nvPr/>
        </p:nvPicPr>
        <p:blipFill>
          <a:blip r:embed="rId3"/>
          <a:stretch>
            <a:fillRect/>
          </a:stretch>
        </p:blipFill>
        <p:spPr>
          <a:xfrm>
            <a:off x="6095472" y="1053448"/>
            <a:ext cx="6096528" cy="3429297"/>
          </a:xfrm>
          <a:prstGeom prst="rect">
            <a:avLst/>
          </a:prstGeom>
        </p:spPr>
      </p:pic>
    </p:spTree>
    <p:extLst>
      <p:ext uri="{BB962C8B-B14F-4D97-AF65-F5344CB8AC3E}">
        <p14:creationId xmlns:p14="http://schemas.microsoft.com/office/powerpoint/2010/main" val="107871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AC231A-AEDB-A386-F3FA-AF9F42F4D051}"/>
              </a:ext>
            </a:extLst>
          </p:cNvPr>
          <p:cNvSpPr>
            <a:spLocks noGrp="1"/>
          </p:cNvSpPr>
          <p:nvPr>
            <p:ph type="title"/>
          </p:nvPr>
        </p:nvSpPr>
        <p:spPr>
          <a:xfrm>
            <a:off x="621017" y="185849"/>
            <a:ext cx="10643047" cy="894822"/>
          </a:xfrm>
        </p:spPr>
        <p:txBody>
          <a:bodyPr>
            <a:normAutofit/>
          </a:bodyPr>
          <a:lstStyle/>
          <a:p>
            <a:r>
              <a:rPr lang="fi-FI">
                <a:ea typeface="Calibri" panose="020F0502020204030204" pitchFamily="34" charset="0"/>
                <a:cs typeface="Times New Roman" panose="02020603050405020304" pitchFamily="18" charset="0"/>
              </a:rPr>
              <a:t>Budjettiriihen päätöksiä</a:t>
            </a:r>
            <a:endParaRPr lang="fi-FI"/>
          </a:p>
        </p:txBody>
      </p:sp>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fld id="{C47F7060-961A-4FDB-AE8A-ADF672563E2F}" type="slidenum">
              <a:rPr lang="fi-FI" smtClean="0"/>
              <a:pPr/>
              <a:t>4</a:t>
            </a:fld>
            <a:endParaRPr lang="fi-FI"/>
          </a:p>
        </p:txBody>
      </p:sp>
      <p:pic>
        <p:nvPicPr>
          <p:cNvPr id="5" name="Kuva 4">
            <a:extLst>
              <a:ext uri="{FF2B5EF4-FFF2-40B4-BE49-F238E27FC236}">
                <a16:creationId xmlns:a16="http://schemas.microsoft.com/office/drawing/2014/main" id="{F928D4CF-4631-446E-F60A-7A03C7862803}"/>
              </a:ext>
            </a:extLst>
          </p:cNvPr>
          <p:cNvPicPr>
            <a:picLocks noChangeAspect="1"/>
          </p:cNvPicPr>
          <p:nvPr/>
        </p:nvPicPr>
        <p:blipFill>
          <a:blip r:embed="rId2"/>
          <a:stretch>
            <a:fillRect/>
          </a:stretch>
        </p:blipFill>
        <p:spPr>
          <a:xfrm>
            <a:off x="1438486" y="958619"/>
            <a:ext cx="9938312" cy="5348407"/>
          </a:xfrm>
          <a:prstGeom prst="rect">
            <a:avLst/>
          </a:prstGeom>
        </p:spPr>
      </p:pic>
      <p:sp>
        <p:nvSpPr>
          <p:cNvPr id="4" name="Tekstiruutu 3">
            <a:extLst>
              <a:ext uri="{FF2B5EF4-FFF2-40B4-BE49-F238E27FC236}">
                <a16:creationId xmlns:a16="http://schemas.microsoft.com/office/drawing/2014/main" id="{527B3A93-CF59-37CD-1EC2-BD373EDC9609}"/>
              </a:ext>
            </a:extLst>
          </p:cNvPr>
          <p:cNvSpPr txBox="1"/>
          <p:nvPr/>
        </p:nvSpPr>
        <p:spPr>
          <a:xfrm>
            <a:off x="621017" y="4404851"/>
            <a:ext cx="862737" cy="369332"/>
          </a:xfrm>
          <a:prstGeom prst="rect">
            <a:avLst/>
          </a:prstGeom>
          <a:noFill/>
        </p:spPr>
        <p:txBody>
          <a:bodyPr wrap="none" rtlCol="0">
            <a:spAutoFit/>
          </a:bodyPr>
          <a:lstStyle/>
          <a:p>
            <a:r>
              <a:rPr lang="fi-FI"/>
              <a:t>+ 8,1 %</a:t>
            </a:r>
          </a:p>
        </p:txBody>
      </p:sp>
      <p:sp>
        <p:nvSpPr>
          <p:cNvPr id="6" name="Tekstiruutu 5">
            <a:extLst>
              <a:ext uri="{FF2B5EF4-FFF2-40B4-BE49-F238E27FC236}">
                <a16:creationId xmlns:a16="http://schemas.microsoft.com/office/drawing/2014/main" id="{375087ED-37FF-9502-BB64-366FAD80C390}"/>
              </a:ext>
            </a:extLst>
          </p:cNvPr>
          <p:cNvSpPr txBox="1"/>
          <p:nvPr/>
        </p:nvSpPr>
        <p:spPr>
          <a:xfrm>
            <a:off x="616102" y="3927988"/>
            <a:ext cx="862737" cy="369332"/>
          </a:xfrm>
          <a:prstGeom prst="rect">
            <a:avLst/>
          </a:prstGeom>
          <a:noFill/>
        </p:spPr>
        <p:txBody>
          <a:bodyPr wrap="none" rtlCol="0">
            <a:spAutoFit/>
          </a:bodyPr>
          <a:lstStyle/>
          <a:p>
            <a:r>
              <a:rPr lang="fi-FI"/>
              <a:t>+ 3,2 %</a:t>
            </a:r>
          </a:p>
        </p:txBody>
      </p:sp>
      <p:sp>
        <p:nvSpPr>
          <p:cNvPr id="7" name="Tekstiruutu 6">
            <a:extLst>
              <a:ext uri="{FF2B5EF4-FFF2-40B4-BE49-F238E27FC236}">
                <a16:creationId xmlns:a16="http://schemas.microsoft.com/office/drawing/2014/main" id="{429D52D5-6014-428E-8240-30ECA9F3EF68}"/>
              </a:ext>
            </a:extLst>
          </p:cNvPr>
          <p:cNvSpPr txBox="1"/>
          <p:nvPr/>
        </p:nvSpPr>
        <p:spPr>
          <a:xfrm>
            <a:off x="611186" y="3480618"/>
            <a:ext cx="862737" cy="369332"/>
          </a:xfrm>
          <a:prstGeom prst="rect">
            <a:avLst/>
          </a:prstGeom>
          <a:noFill/>
        </p:spPr>
        <p:txBody>
          <a:bodyPr wrap="none" rtlCol="0">
            <a:spAutoFit/>
          </a:bodyPr>
          <a:lstStyle/>
          <a:p>
            <a:r>
              <a:rPr lang="fi-FI"/>
              <a:t>+ 4,9 %</a:t>
            </a:r>
          </a:p>
        </p:txBody>
      </p:sp>
      <p:sp>
        <p:nvSpPr>
          <p:cNvPr id="8" name="Tekstiruutu 7">
            <a:extLst>
              <a:ext uri="{FF2B5EF4-FFF2-40B4-BE49-F238E27FC236}">
                <a16:creationId xmlns:a16="http://schemas.microsoft.com/office/drawing/2014/main" id="{56910FDE-124D-9119-731A-F0C0B4BB43C3}"/>
              </a:ext>
            </a:extLst>
          </p:cNvPr>
          <p:cNvSpPr txBox="1"/>
          <p:nvPr/>
        </p:nvSpPr>
        <p:spPr>
          <a:xfrm>
            <a:off x="635770" y="2797274"/>
            <a:ext cx="817853" cy="369332"/>
          </a:xfrm>
          <a:prstGeom prst="rect">
            <a:avLst/>
          </a:prstGeom>
          <a:noFill/>
        </p:spPr>
        <p:txBody>
          <a:bodyPr wrap="none" rtlCol="0">
            <a:spAutoFit/>
          </a:bodyPr>
          <a:lstStyle/>
          <a:p>
            <a:r>
              <a:rPr lang="fi-FI">
                <a:solidFill>
                  <a:srgbClr val="FF0000"/>
                </a:solidFill>
              </a:rPr>
              <a:t>- 3,5 %</a:t>
            </a:r>
          </a:p>
        </p:txBody>
      </p:sp>
    </p:spTree>
    <p:extLst>
      <p:ext uri="{BB962C8B-B14F-4D97-AF65-F5344CB8AC3E}">
        <p14:creationId xmlns:p14="http://schemas.microsoft.com/office/powerpoint/2010/main" val="1037604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268524" y="676839"/>
            <a:ext cx="5395688" cy="710597"/>
          </a:xfrm>
        </p:spPr>
        <p:txBody>
          <a:bodyPr anchor="ctr">
            <a:normAutofit fontScale="90000"/>
          </a:bodyPr>
          <a:lstStyle/>
          <a:p>
            <a:r>
              <a:rPr lang="en-US" sz="2800" err="1"/>
              <a:t>Toimitilaohjelman</a:t>
            </a:r>
            <a:r>
              <a:rPr lang="en-US" sz="2800"/>
              <a:t> </a:t>
            </a:r>
            <a:r>
              <a:rPr lang="en-US" sz="2800" err="1"/>
              <a:t>jatkototeutus</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268524" y="1626544"/>
            <a:ext cx="5581670" cy="5879129"/>
          </a:xfrm>
        </p:spPr>
        <p:txBody>
          <a:bodyPr/>
          <a:lstStyle/>
          <a:p>
            <a:r>
              <a:rPr lang="fi-FI"/>
              <a:t>Kaikkiaan </a:t>
            </a:r>
            <a:r>
              <a:rPr lang="fi-FI" b="1"/>
              <a:t>vähennyspotentiaalia on vielä nykyisestä noin 100 000 neliöstä -20 %, noin     20 000 m2, </a:t>
            </a:r>
            <a:r>
              <a:rPr lang="fi-FI"/>
              <a:t>vaikeus toteutuksessa kasvanut, koska kaikki muut tekevät samaa</a:t>
            </a:r>
          </a:p>
          <a:p>
            <a:r>
              <a:rPr lang="fi-FI" b="1"/>
              <a:t>Vähennyspotentiaalia on seuraavasti:</a:t>
            </a:r>
            <a:r>
              <a:rPr lang="fi-FI"/>
              <a:t> </a:t>
            </a:r>
          </a:p>
          <a:p>
            <a:pPr lvl="1"/>
            <a:r>
              <a:rPr lang="fi-FI" b="1"/>
              <a:t>Lahden Keskustakampuksen eteläpää, yht. 13 847 m2</a:t>
            </a:r>
          </a:p>
          <a:p>
            <a:pPr lvl="1"/>
            <a:r>
              <a:rPr lang="fi-FI" b="1"/>
              <a:t>Lahden Vipusenkadun teknologiakampuksella 5.000 m2</a:t>
            </a:r>
          </a:p>
          <a:p>
            <a:pPr lvl="1"/>
            <a:r>
              <a:rPr lang="fi-FI" b="1"/>
              <a:t>Asikkalan luonnonvara-alan kampuksella 4.000 m2</a:t>
            </a:r>
            <a:endParaRPr lang="fi-FI"/>
          </a:p>
          <a:p>
            <a:endParaRPr lang="fi-FI"/>
          </a:p>
        </p:txBody>
      </p:sp>
      <p:pic>
        <p:nvPicPr>
          <p:cNvPr id="4" name="Kuva 3">
            <a:extLst>
              <a:ext uri="{FF2B5EF4-FFF2-40B4-BE49-F238E27FC236}">
                <a16:creationId xmlns:a16="http://schemas.microsoft.com/office/drawing/2014/main" id="{D0C8504E-F368-AFDF-FB87-D8205AFE6950}"/>
              </a:ext>
            </a:extLst>
          </p:cNvPr>
          <p:cNvPicPr>
            <a:picLocks noChangeAspect="1"/>
          </p:cNvPicPr>
          <p:nvPr/>
        </p:nvPicPr>
        <p:blipFill>
          <a:blip r:embed="rId3"/>
          <a:stretch>
            <a:fillRect/>
          </a:stretch>
        </p:blipFill>
        <p:spPr>
          <a:xfrm>
            <a:off x="6077072" y="1387436"/>
            <a:ext cx="6114928" cy="2698333"/>
          </a:xfrm>
          <a:prstGeom prst="rect">
            <a:avLst/>
          </a:prstGeom>
        </p:spPr>
      </p:pic>
      <p:sp>
        <p:nvSpPr>
          <p:cNvPr id="2" name="Ellipsi 1">
            <a:extLst>
              <a:ext uri="{FF2B5EF4-FFF2-40B4-BE49-F238E27FC236}">
                <a16:creationId xmlns:a16="http://schemas.microsoft.com/office/drawing/2014/main" id="{9AF60920-BF93-2B66-291A-73F5A4A12562}"/>
              </a:ext>
            </a:extLst>
          </p:cNvPr>
          <p:cNvSpPr/>
          <p:nvPr/>
        </p:nvSpPr>
        <p:spPr>
          <a:xfrm>
            <a:off x="5968180" y="2802194"/>
            <a:ext cx="2083077" cy="994306"/>
          </a:xfrm>
          <a:prstGeom prst="ellipse">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49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479FE14B-910D-4440-A3BD-D13632CAA3BC}"/>
              </a:ext>
            </a:extLst>
          </p:cNvPr>
          <p:cNvSpPr>
            <a:spLocks noGrp="1"/>
          </p:cNvSpPr>
          <p:nvPr>
            <p:ph type="sldNum" sz="quarter" idx="4"/>
          </p:nvPr>
        </p:nvSpPr>
        <p:spPr>
          <a:xfrm>
            <a:off x="4220198" y="6307026"/>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kstiruutu 3"/>
          <p:cNvSpPr txBox="1"/>
          <p:nvPr/>
        </p:nvSpPr>
        <p:spPr>
          <a:xfrm>
            <a:off x="503273" y="277094"/>
            <a:ext cx="10519200" cy="896400"/>
          </a:xfrm>
          <a:prstGeom prst="rect">
            <a:avLst/>
          </a:prstGeom>
        </p:spPr>
        <p:txBody>
          <a:bodyPr vert="horz" lIns="91440" tIns="45720" rIns="91440" bIns="45720" rtlCol="0" anchor="ctr" anchorCtr="0">
            <a:normAutofit fontScale="92500" lnSpcReduction="20000"/>
          </a:bodyPr>
          <a:lstStyle>
            <a:defPPr>
              <a:defRPr lang="fi-FI"/>
            </a:defPPr>
            <a:lvl1pPr>
              <a:lnSpc>
                <a:spcPct val="90000"/>
              </a:lnSpc>
              <a:spcBef>
                <a:spcPct val="0"/>
              </a:spcBef>
              <a:buNone/>
              <a:defRPr sz="2700" b="1" i="0">
                <a:solidFill>
                  <a:srgbClr val="E84E0F"/>
                </a:solidFill>
                <a:latin typeface="Bookman Old Style" panose="02050604050505020204" pitchFamily="18"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fi-FI" sz="32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Vipusenkatu Lahti,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fi-FI" sz="32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vähennyspotentiaali yli 5000 m2</a:t>
            </a:r>
          </a:p>
        </p:txBody>
      </p:sp>
      <p:sp>
        <p:nvSpPr>
          <p:cNvPr id="5" name="Suorakulmio 4">
            <a:extLst>
              <a:ext uri="{FF2B5EF4-FFF2-40B4-BE49-F238E27FC236}">
                <a16:creationId xmlns:a16="http://schemas.microsoft.com/office/drawing/2014/main" id="{9765DD8B-A83B-43E4-AE30-90AD78069625}"/>
              </a:ext>
            </a:extLst>
          </p:cNvPr>
          <p:cNvSpPr/>
          <p:nvPr/>
        </p:nvSpPr>
        <p:spPr>
          <a:xfrm>
            <a:off x="6692630" y="1770433"/>
            <a:ext cx="982493" cy="4901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36E278B7-C772-C7CD-973B-825614C28C38}"/>
              </a:ext>
            </a:extLst>
          </p:cNvPr>
          <p:cNvPicPr>
            <a:picLocks noChangeAspect="1"/>
          </p:cNvPicPr>
          <p:nvPr/>
        </p:nvPicPr>
        <p:blipFill>
          <a:blip r:embed="rId3"/>
          <a:stretch>
            <a:fillRect/>
          </a:stretch>
        </p:blipFill>
        <p:spPr>
          <a:xfrm>
            <a:off x="589794" y="1313442"/>
            <a:ext cx="8082258" cy="5176146"/>
          </a:xfrm>
          <a:prstGeom prst="rect">
            <a:avLst/>
          </a:prstGeom>
        </p:spPr>
      </p:pic>
    </p:spTree>
    <p:extLst>
      <p:ext uri="{BB962C8B-B14F-4D97-AF65-F5344CB8AC3E}">
        <p14:creationId xmlns:p14="http://schemas.microsoft.com/office/powerpoint/2010/main" val="1946899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300508" y="444852"/>
            <a:ext cx="5395688" cy="710597"/>
          </a:xfrm>
        </p:spPr>
        <p:txBody>
          <a:bodyPr anchor="ctr">
            <a:normAutofit fontScale="90000"/>
          </a:bodyPr>
          <a:lstStyle/>
          <a:p>
            <a:r>
              <a:rPr lang="en-US" sz="2800" err="1"/>
              <a:t>Asikkalan</a:t>
            </a:r>
            <a:r>
              <a:rPr lang="en-US" sz="2800"/>
              <a:t> </a:t>
            </a:r>
            <a:r>
              <a:rPr lang="en-US" sz="2800" err="1"/>
              <a:t>luonnonvara-alojen</a:t>
            </a:r>
            <a:r>
              <a:rPr lang="en-US" sz="2800"/>
              <a:t> </a:t>
            </a:r>
            <a:r>
              <a:rPr lang="en-US" sz="2800" err="1"/>
              <a:t>toimitilaohjelmaa</a:t>
            </a:r>
            <a:r>
              <a:rPr lang="en-US" sz="2800"/>
              <a:t> </a:t>
            </a:r>
            <a:r>
              <a:rPr lang="en-US" sz="2800" err="1"/>
              <a:t>päivitetään</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300508" y="1439732"/>
            <a:ext cx="5633827" cy="4666794"/>
          </a:xfrm>
        </p:spPr>
        <p:txBody>
          <a:bodyPr/>
          <a:lstStyle/>
          <a:p>
            <a:r>
              <a:rPr lang="fi-FI" sz="2400"/>
              <a:t>Toimitilaohjelman päivitystä varten aloitettiin Asikkalassa toteutettavien koulutusten tulevaisuusselvitys aloitettiin syksyllä 2023. </a:t>
            </a:r>
          </a:p>
          <a:p>
            <a:r>
              <a:rPr lang="fi-FI" sz="2400"/>
              <a:t>Selvityksessä kuullaan myös mm. OKM, alueen työelämäkumppaneita ja muita keskeisiä sidosryhmiä.  </a:t>
            </a:r>
          </a:p>
          <a:p>
            <a:r>
              <a:rPr lang="fi-FI" sz="2400" b="1" err="1"/>
              <a:t>Vähennyspotentilaali</a:t>
            </a:r>
            <a:r>
              <a:rPr lang="fi-FI" sz="2400" b="1"/>
              <a:t> tilamäärään noin 50 %, 4000 m2 </a:t>
            </a:r>
          </a:p>
          <a:p>
            <a:r>
              <a:rPr lang="fi-FI" sz="2400"/>
              <a:t>Kaavoitus käynnissä</a:t>
            </a:r>
          </a:p>
        </p:txBody>
      </p:sp>
      <p:pic>
        <p:nvPicPr>
          <p:cNvPr id="4" name="Kuva 3">
            <a:extLst>
              <a:ext uri="{FF2B5EF4-FFF2-40B4-BE49-F238E27FC236}">
                <a16:creationId xmlns:a16="http://schemas.microsoft.com/office/drawing/2014/main" id="{A586B472-5096-C8F9-CEFF-4F0D95B817E5}"/>
              </a:ext>
            </a:extLst>
          </p:cNvPr>
          <p:cNvPicPr>
            <a:picLocks noChangeAspect="1"/>
          </p:cNvPicPr>
          <p:nvPr/>
        </p:nvPicPr>
        <p:blipFill>
          <a:blip r:embed="rId3"/>
          <a:stretch>
            <a:fillRect/>
          </a:stretch>
        </p:blipFill>
        <p:spPr>
          <a:xfrm>
            <a:off x="6076095" y="800151"/>
            <a:ext cx="6115905" cy="4545820"/>
          </a:xfrm>
          <a:prstGeom prst="rect">
            <a:avLst/>
          </a:prstGeom>
        </p:spPr>
      </p:pic>
    </p:spTree>
    <p:extLst>
      <p:ext uri="{BB962C8B-B14F-4D97-AF65-F5344CB8AC3E}">
        <p14:creationId xmlns:p14="http://schemas.microsoft.com/office/powerpoint/2010/main" val="3285715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8F7DE03-AFA3-49D3-864E-9B685C846770}"/>
              </a:ext>
            </a:extLst>
          </p:cNvPr>
          <p:cNvSpPr>
            <a:spLocks noGrp="1"/>
          </p:cNvSpPr>
          <p:nvPr>
            <p:ph sz="quarter" idx="18"/>
          </p:nvPr>
        </p:nvSpPr>
        <p:spPr>
          <a:xfrm>
            <a:off x="772113" y="1526965"/>
            <a:ext cx="10564481" cy="1902035"/>
          </a:xfrm>
        </p:spPr>
        <p:txBody>
          <a:bodyPr vert="horz" lIns="91440" tIns="45720" rIns="91440" bIns="45720" rtlCol="0" anchor="t">
            <a:normAutofit fontScale="92500" lnSpcReduction="10000"/>
          </a:bodyPr>
          <a:lstStyle/>
          <a:p>
            <a:pPr marL="0" indent="0">
              <a:buNone/>
            </a:pPr>
            <a:r>
              <a:rPr lang="fi-FI" sz="2200"/>
              <a:t>Kuntayhtymän kiinteistöinvestoinnit </a:t>
            </a:r>
          </a:p>
          <a:p>
            <a:r>
              <a:rPr lang="fi-FI" sz="1700"/>
              <a:t>Strategiakaudella 2016–2020 investoinnit olivat noin 60 miljoonaa euroa, keskimäärin 12 miljoonaa euroa vuodessa.</a:t>
            </a:r>
          </a:p>
          <a:p>
            <a:r>
              <a:rPr lang="fi-FI" sz="1700" err="1"/>
              <a:t>Staregiakaudella</a:t>
            </a:r>
            <a:r>
              <a:rPr lang="fi-FI" sz="1700"/>
              <a:t>  2021-2025 investoidaan arviolta 35,5 miljoonaa euroa, keskimäärin 7 miljoonaa euroa vuodessa.</a:t>
            </a:r>
          </a:p>
          <a:p>
            <a:r>
              <a:rPr lang="fi-FI" sz="1700"/>
              <a:t>Kaudella 2023-2027 investoinnit ovat edelleen 7 miljoonaa keskimäärin vuodessa. </a:t>
            </a:r>
          </a:p>
          <a:p>
            <a:pPr lvl="1"/>
            <a:r>
              <a:rPr lang="fi-FI" sz="1700">
                <a:solidFill>
                  <a:schemeClr val="bg1"/>
                </a:solidFill>
              </a:rPr>
              <a:t>Investointien ja poistojen välinen ero kaudella on -3 %, eli toteutettavat investoinnit alittavat tuloslaskelmaan kirjattavat poistot. Investointitaso on siis terveellä pohjalla.</a:t>
            </a:r>
          </a:p>
          <a:p>
            <a:endParaRPr lang="fi-FI" sz="1700"/>
          </a:p>
          <a:p>
            <a:endParaRPr lang="fi-FI" sz="1700"/>
          </a:p>
        </p:txBody>
      </p:sp>
      <p:sp>
        <p:nvSpPr>
          <p:cNvPr id="4" name="Dian numeron paikkamerkki 3">
            <a:extLst>
              <a:ext uri="{FF2B5EF4-FFF2-40B4-BE49-F238E27FC236}">
                <a16:creationId xmlns:a16="http://schemas.microsoft.com/office/drawing/2014/main" id="{77BDC342-6E42-4180-BDAE-7CA4E4EC80AD}"/>
              </a:ext>
            </a:extLst>
          </p:cNvPr>
          <p:cNvSpPr>
            <a:spLocks noGrp="1"/>
          </p:cNvSpPr>
          <p:nvPr>
            <p:ph type="sldNum" sz="quarter" idx="4"/>
          </p:nvPr>
        </p:nvSpPr>
        <p:spPr>
          <a:xfrm>
            <a:off x="4220198" y="6307026"/>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dirty="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tsikko 1">
            <a:extLst>
              <a:ext uri="{FF2B5EF4-FFF2-40B4-BE49-F238E27FC236}">
                <a16:creationId xmlns:a16="http://schemas.microsoft.com/office/drawing/2014/main" id="{1ECB4FB1-28D5-499A-BFF2-94F33F378C4F}"/>
              </a:ext>
            </a:extLst>
          </p:cNvPr>
          <p:cNvSpPr txBox="1">
            <a:spLocks/>
          </p:cNvSpPr>
          <p:nvPr/>
        </p:nvSpPr>
        <p:spPr>
          <a:xfrm>
            <a:off x="772113" y="185849"/>
            <a:ext cx="9890475" cy="116833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fi-FI" sz="3200" b="1" i="0" kern="1200" dirty="0">
                <a:solidFill>
                  <a:schemeClr val="accent1"/>
                </a:solidFill>
                <a:latin typeface="Bookman Old Style" panose="02050604050505020204" pitchFamily="18" charset="0"/>
                <a:ea typeface="+mj-ea"/>
                <a:cs typeface="+mj-cs"/>
              </a:defRPr>
            </a:lvl1pPr>
          </a:lstStyle>
          <a:p>
            <a:pPr lvl="0">
              <a:defRPr/>
            </a:pPr>
            <a:r>
              <a:rPr kumimoji="0" lang="en-US" sz="24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Oppimisympäristöihin on satsattu ja </a:t>
            </a:r>
            <a:r>
              <a:rPr kumimoji="0" lang="en-US" sz="2400" b="1" i="0" u="none" strike="noStrike" kern="1200" cap="none" spc="0" normalizeH="0" baseline="0" noProof="0" err="1">
                <a:ln>
                  <a:noFill/>
                </a:ln>
                <a:solidFill>
                  <a:srgbClr val="E84E0F"/>
                </a:solidFill>
                <a:effectLst/>
                <a:uLnTx/>
                <a:uFillTx/>
                <a:latin typeface="Bookman Old Style" panose="02050604050505020204" pitchFamily="18" charset="0"/>
                <a:ea typeface="+mj-ea"/>
                <a:cs typeface="+mj-cs"/>
              </a:rPr>
              <a:t>investoidaan</a:t>
            </a:r>
            <a:r>
              <a:rPr kumimoji="0" lang="en-US" sz="24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 </a:t>
            </a:r>
            <a:r>
              <a:rPr lang="en-US" sz="2400" err="1">
                <a:solidFill>
                  <a:srgbClr val="E84E0F"/>
                </a:solidFill>
              </a:rPr>
              <a:t>edelleen</a:t>
            </a:r>
            <a:endParaRPr kumimoji="0" lang="en-US" sz="24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endParaRPr>
          </a:p>
        </p:txBody>
      </p:sp>
      <p:graphicFrame>
        <p:nvGraphicFramePr>
          <p:cNvPr id="5" name="Kaavio 4">
            <a:extLst>
              <a:ext uri="{FF2B5EF4-FFF2-40B4-BE49-F238E27FC236}">
                <a16:creationId xmlns:a16="http://schemas.microsoft.com/office/drawing/2014/main" id="{5311F792-C8E0-4809-036F-B69F80C54553}"/>
              </a:ext>
            </a:extLst>
          </p:cNvPr>
          <p:cNvGraphicFramePr>
            <a:graphicFrameLocks/>
          </p:cNvGraphicFramePr>
          <p:nvPr>
            <p:extLst>
              <p:ext uri="{D42A27DB-BD31-4B8C-83A1-F6EECF244321}">
                <p14:modId xmlns:p14="http://schemas.microsoft.com/office/powerpoint/2010/main" val="3554878679"/>
              </p:ext>
            </p:extLst>
          </p:nvPr>
        </p:nvGraphicFramePr>
        <p:xfrm>
          <a:off x="663958" y="3459342"/>
          <a:ext cx="6041642" cy="3234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027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768758" y="390780"/>
            <a:ext cx="6604495" cy="707295"/>
          </a:xfrm>
          <a:prstGeom prst="rect">
            <a:avLst/>
          </a:prstGeom>
        </p:spPr>
        <p:txBody>
          <a:bodyPr vert="horz" lIns="91440" tIns="45720" rIns="91440" bIns="45720" rtlCol="0" anchor="ctr">
            <a:normAutofit/>
          </a:bodyPr>
          <a:lstStyle>
            <a:lvl1pPr>
              <a:lnSpc>
                <a:spcPct val="90000"/>
              </a:lnSpc>
              <a:spcBef>
                <a:spcPct val="0"/>
              </a:spcBef>
              <a:buNone/>
              <a:defRPr lang="fi-FI" sz="2900" b="1" i="0" dirty="0">
                <a:solidFill>
                  <a:srgbClr val="E84E0F"/>
                </a:solidFill>
                <a:latin typeface="Bookman Old Style" panose="02050604050505020204" pitchFamily="18" charset="0"/>
                <a:ea typeface="+mj-ea"/>
                <a:cs typeface="+mj-cs"/>
              </a:defRPr>
            </a:lvl1pPr>
          </a:lstStyle>
          <a:p>
            <a:r>
              <a:rPr lang="fi-FI"/>
              <a:t>Investoinnit</a:t>
            </a:r>
          </a:p>
          <a:p>
            <a:endParaRPr lang="fi-FI"/>
          </a:p>
        </p:txBody>
      </p:sp>
      <p:pic>
        <p:nvPicPr>
          <p:cNvPr id="2" name="Kuva 1">
            <a:extLst>
              <a:ext uri="{FF2B5EF4-FFF2-40B4-BE49-F238E27FC236}">
                <a16:creationId xmlns:a16="http://schemas.microsoft.com/office/drawing/2014/main" id="{C90C653E-4B9C-082B-1715-A8C81321F74B}"/>
              </a:ext>
            </a:extLst>
          </p:cNvPr>
          <p:cNvPicPr>
            <a:picLocks noChangeAspect="1"/>
          </p:cNvPicPr>
          <p:nvPr/>
        </p:nvPicPr>
        <p:blipFill>
          <a:blip r:embed="rId3"/>
          <a:stretch>
            <a:fillRect/>
          </a:stretch>
        </p:blipFill>
        <p:spPr>
          <a:xfrm>
            <a:off x="1269467" y="1206230"/>
            <a:ext cx="10012417" cy="4696378"/>
          </a:xfrm>
          <a:prstGeom prst="rect">
            <a:avLst/>
          </a:prstGeom>
        </p:spPr>
      </p:pic>
    </p:spTree>
    <p:extLst>
      <p:ext uri="{BB962C8B-B14F-4D97-AF65-F5344CB8AC3E}">
        <p14:creationId xmlns:p14="http://schemas.microsoft.com/office/powerpoint/2010/main" val="675597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1042504" y="243296"/>
            <a:ext cx="6604495" cy="707295"/>
          </a:xfrm>
          <a:prstGeom prst="rect">
            <a:avLst/>
          </a:prstGeom>
        </p:spPr>
        <p:txBody>
          <a:bodyPr vert="horz" lIns="91440" tIns="45720" rIns="91440" bIns="45720" rtlCol="0" anchor="ctr">
            <a:normAutofit/>
          </a:bodyPr>
          <a:lstStyle>
            <a:lvl1pPr>
              <a:lnSpc>
                <a:spcPct val="90000"/>
              </a:lnSpc>
              <a:spcBef>
                <a:spcPct val="0"/>
              </a:spcBef>
              <a:buNone/>
              <a:defRPr lang="fi-FI" sz="2900" b="1" i="0" dirty="0">
                <a:solidFill>
                  <a:srgbClr val="E84E0F"/>
                </a:solidFill>
                <a:latin typeface="Bookman Old Style" panose="02050604050505020204" pitchFamily="18" charset="0"/>
                <a:ea typeface="+mj-ea"/>
                <a:cs typeface="+mj-cs"/>
              </a:defRPr>
            </a:lvl1pPr>
          </a:lstStyle>
          <a:p>
            <a:r>
              <a:rPr lang="fi-FI"/>
              <a:t>Investoinnit</a:t>
            </a:r>
          </a:p>
          <a:p>
            <a:endParaRPr lang="fi-FI"/>
          </a:p>
        </p:txBody>
      </p:sp>
      <p:pic>
        <p:nvPicPr>
          <p:cNvPr id="4" name="Kuva 3">
            <a:extLst>
              <a:ext uri="{FF2B5EF4-FFF2-40B4-BE49-F238E27FC236}">
                <a16:creationId xmlns:a16="http://schemas.microsoft.com/office/drawing/2014/main" id="{490ADAC7-E3FC-5FA9-09DE-CA41FD69B9CA}"/>
              </a:ext>
            </a:extLst>
          </p:cNvPr>
          <p:cNvPicPr>
            <a:picLocks noChangeAspect="1"/>
          </p:cNvPicPr>
          <p:nvPr/>
        </p:nvPicPr>
        <p:blipFill>
          <a:blip r:embed="rId3"/>
          <a:stretch>
            <a:fillRect/>
          </a:stretch>
        </p:blipFill>
        <p:spPr>
          <a:xfrm>
            <a:off x="1042504" y="725743"/>
            <a:ext cx="10448934" cy="5488243"/>
          </a:xfrm>
          <a:prstGeom prst="rect">
            <a:avLst/>
          </a:prstGeom>
        </p:spPr>
      </p:pic>
      <p:sp>
        <p:nvSpPr>
          <p:cNvPr id="2" name="Ellipsi 1">
            <a:extLst>
              <a:ext uri="{FF2B5EF4-FFF2-40B4-BE49-F238E27FC236}">
                <a16:creationId xmlns:a16="http://schemas.microsoft.com/office/drawing/2014/main" id="{B7E27C5A-0289-8781-0437-6095EF4E077A}"/>
              </a:ext>
            </a:extLst>
          </p:cNvPr>
          <p:cNvSpPr/>
          <p:nvPr/>
        </p:nvSpPr>
        <p:spPr>
          <a:xfrm>
            <a:off x="747252" y="3048000"/>
            <a:ext cx="8878529" cy="30480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Ellipsi 2">
            <a:extLst>
              <a:ext uri="{FF2B5EF4-FFF2-40B4-BE49-F238E27FC236}">
                <a16:creationId xmlns:a16="http://schemas.microsoft.com/office/drawing/2014/main" id="{5416FD04-453F-3A82-DC1B-49AF05902103}"/>
              </a:ext>
            </a:extLst>
          </p:cNvPr>
          <p:cNvSpPr/>
          <p:nvPr/>
        </p:nvSpPr>
        <p:spPr>
          <a:xfrm>
            <a:off x="614515" y="4247535"/>
            <a:ext cx="11292350" cy="120267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22398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B8A656C-F5D1-F587-6C8A-5A8169AA4272}"/>
              </a:ext>
            </a:extLst>
          </p:cNvPr>
          <p:cNvPicPr>
            <a:picLocks noChangeAspect="1"/>
          </p:cNvPicPr>
          <p:nvPr/>
        </p:nvPicPr>
        <p:blipFill>
          <a:blip r:embed="rId3"/>
          <a:stretch>
            <a:fillRect/>
          </a:stretch>
        </p:blipFill>
        <p:spPr>
          <a:xfrm>
            <a:off x="1096536" y="502774"/>
            <a:ext cx="10150720" cy="6226080"/>
          </a:xfrm>
          <a:prstGeom prst="rect">
            <a:avLst/>
          </a:prstGeom>
        </p:spPr>
      </p:pic>
      <p:sp>
        <p:nvSpPr>
          <p:cNvPr id="9" name="Slide Number Placeholder 3">
            <a:extLst>
              <a:ext uri="{FF2B5EF4-FFF2-40B4-BE49-F238E27FC236}">
                <a16:creationId xmlns:a16="http://schemas.microsoft.com/office/drawing/2014/main" id="{479FE14B-910D-4440-A3BD-D13632CAA3BC}"/>
              </a:ext>
            </a:extLst>
          </p:cNvPr>
          <p:cNvSpPr>
            <a:spLocks noGrp="1"/>
          </p:cNvSpPr>
          <p:nvPr>
            <p:ph type="sldNum" sz="quarter" idx="4"/>
          </p:nvPr>
        </p:nvSpPr>
        <p:spPr>
          <a:xfrm>
            <a:off x="4800296" y="649384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kstiruutu 3"/>
          <p:cNvSpPr txBox="1"/>
          <p:nvPr/>
        </p:nvSpPr>
        <p:spPr>
          <a:xfrm>
            <a:off x="7435344" y="54574"/>
            <a:ext cx="4275205" cy="896400"/>
          </a:xfrm>
          <a:prstGeom prst="rect">
            <a:avLst/>
          </a:prstGeom>
        </p:spPr>
        <p:txBody>
          <a:bodyPr vert="horz" lIns="91440" tIns="45720" rIns="91440" bIns="45720" rtlCol="0" anchor="ctr" anchorCtr="0">
            <a:normAutofit/>
          </a:bodyPr>
          <a:lstStyle>
            <a:defPPr>
              <a:defRPr lang="fi-FI"/>
            </a:defPPr>
            <a:lvl1pPr>
              <a:lnSpc>
                <a:spcPct val="90000"/>
              </a:lnSpc>
              <a:spcBef>
                <a:spcPct val="0"/>
              </a:spcBef>
              <a:buNone/>
              <a:defRPr sz="2700" b="1" i="0">
                <a:solidFill>
                  <a:srgbClr val="E84E0F"/>
                </a:solidFill>
                <a:latin typeface="Bookman Old Style" panose="02050604050505020204" pitchFamily="18"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fi-FI" sz="32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Vipusenkatu Lahti</a:t>
            </a:r>
          </a:p>
        </p:txBody>
      </p:sp>
      <p:sp>
        <p:nvSpPr>
          <p:cNvPr id="6" name="Tekstiruutu 5">
            <a:extLst>
              <a:ext uri="{FF2B5EF4-FFF2-40B4-BE49-F238E27FC236}">
                <a16:creationId xmlns:a16="http://schemas.microsoft.com/office/drawing/2014/main" id="{6F243A55-3049-80AD-4B72-280824E50384}"/>
              </a:ext>
            </a:extLst>
          </p:cNvPr>
          <p:cNvSpPr txBox="1"/>
          <p:nvPr/>
        </p:nvSpPr>
        <p:spPr>
          <a:xfrm>
            <a:off x="9067804" y="2580656"/>
            <a:ext cx="2230098" cy="369332"/>
          </a:xfrm>
          <a:prstGeom prst="rect">
            <a:avLst/>
          </a:prstGeom>
          <a:noFill/>
        </p:spPr>
        <p:txBody>
          <a:bodyPr wrap="square" rtlCol="0">
            <a:spAutoFit/>
          </a:bodyPr>
          <a:lstStyle/>
          <a:p>
            <a:r>
              <a:rPr lang="fi-FI" b="1">
                <a:solidFill>
                  <a:srgbClr val="E84E0F"/>
                </a:solidFill>
              </a:rPr>
              <a:t>2025-2027, 8,9 </a:t>
            </a:r>
            <a:r>
              <a:rPr lang="fi-FI" b="1" err="1">
                <a:solidFill>
                  <a:srgbClr val="E84E0F"/>
                </a:solidFill>
              </a:rPr>
              <a:t>mEUR</a:t>
            </a:r>
            <a:endParaRPr lang="fi-FI" b="1">
              <a:solidFill>
                <a:srgbClr val="E84E0F"/>
              </a:solidFill>
            </a:endParaRPr>
          </a:p>
        </p:txBody>
      </p:sp>
      <p:sp>
        <p:nvSpPr>
          <p:cNvPr id="8" name="Tekstiruutu 7">
            <a:extLst>
              <a:ext uri="{FF2B5EF4-FFF2-40B4-BE49-F238E27FC236}">
                <a16:creationId xmlns:a16="http://schemas.microsoft.com/office/drawing/2014/main" id="{6684543D-E86D-83B4-2D14-87D193EDA167}"/>
              </a:ext>
            </a:extLst>
          </p:cNvPr>
          <p:cNvSpPr txBox="1"/>
          <p:nvPr/>
        </p:nvSpPr>
        <p:spPr>
          <a:xfrm>
            <a:off x="2721047" y="1416473"/>
            <a:ext cx="1691489" cy="369332"/>
          </a:xfrm>
          <a:prstGeom prst="rect">
            <a:avLst/>
          </a:prstGeom>
          <a:noFill/>
        </p:spPr>
        <p:txBody>
          <a:bodyPr wrap="square" rtlCol="0">
            <a:spAutoFit/>
          </a:bodyPr>
          <a:lstStyle/>
          <a:p>
            <a:r>
              <a:rPr lang="fi-FI" b="1">
                <a:solidFill>
                  <a:srgbClr val="E84E0F"/>
                </a:solidFill>
              </a:rPr>
              <a:t>2027, 1,5 </a:t>
            </a:r>
            <a:r>
              <a:rPr lang="fi-FI" b="1" err="1">
                <a:solidFill>
                  <a:srgbClr val="E84E0F"/>
                </a:solidFill>
              </a:rPr>
              <a:t>mEUR</a:t>
            </a:r>
            <a:endParaRPr lang="fi-FI" b="1">
              <a:solidFill>
                <a:srgbClr val="E84E0F"/>
              </a:solidFill>
            </a:endParaRPr>
          </a:p>
        </p:txBody>
      </p:sp>
      <p:sp>
        <p:nvSpPr>
          <p:cNvPr id="10" name="Tekstiruutu 9">
            <a:extLst>
              <a:ext uri="{FF2B5EF4-FFF2-40B4-BE49-F238E27FC236}">
                <a16:creationId xmlns:a16="http://schemas.microsoft.com/office/drawing/2014/main" id="{7A1BF4E1-D87E-8F71-4508-AB02831E5560}"/>
              </a:ext>
            </a:extLst>
          </p:cNvPr>
          <p:cNvSpPr txBox="1"/>
          <p:nvPr/>
        </p:nvSpPr>
        <p:spPr>
          <a:xfrm>
            <a:off x="9864547" y="4822411"/>
            <a:ext cx="2230098" cy="369332"/>
          </a:xfrm>
          <a:prstGeom prst="rect">
            <a:avLst/>
          </a:prstGeom>
          <a:noFill/>
        </p:spPr>
        <p:txBody>
          <a:bodyPr wrap="square" rtlCol="0">
            <a:spAutoFit/>
          </a:bodyPr>
          <a:lstStyle/>
          <a:p>
            <a:r>
              <a:rPr lang="fi-FI" b="1">
                <a:solidFill>
                  <a:srgbClr val="E84E0F"/>
                </a:solidFill>
              </a:rPr>
              <a:t>2027-2028, 3,9 </a:t>
            </a:r>
            <a:r>
              <a:rPr lang="fi-FI" b="1" err="1">
                <a:solidFill>
                  <a:srgbClr val="E84E0F"/>
                </a:solidFill>
              </a:rPr>
              <a:t>mEUR</a:t>
            </a:r>
            <a:endParaRPr lang="fi-FI" b="1">
              <a:solidFill>
                <a:srgbClr val="E84E0F"/>
              </a:solidFill>
            </a:endParaRPr>
          </a:p>
        </p:txBody>
      </p:sp>
      <p:sp>
        <p:nvSpPr>
          <p:cNvPr id="11" name="Tekstiruutu 10">
            <a:extLst>
              <a:ext uri="{FF2B5EF4-FFF2-40B4-BE49-F238E27FC236}">
                <a16:creationId xmlns:a16="http://schemas.microsoft.com/office/drawing/2014/main" id="{B993FECA-39DD-B9AD-2544-DDA9364AB8F9}"/>
              </a:ext>
            </a:extLst>
          </p:cNvPr>
          <p:cNvSpPr txBox="1"/>
          <p:nvPr/>
        </p:nvSpPr>
        <p:spPr>
          <a:xfrm>
            <a:off x="2599799" y="3703331"/>
            <a:ext cx="1515158" cy="369332"/>
          </a:xfrm>
          <a:prstGeom prst="rect">
            <a:avLst/>
          </a:prstGeom>
          <a:noFill/>
        </p:spPr>
        <p:txBody>
          <a:bodyPr wrap="square" rtlCol="0">
            <a:spAutoFit/>
          </a:bodyPr>
          <a:lstStyle/>
          <a:p>
            <a:r>
              <a:rPr lang="fi-FI" b="1">
                <a:solidFill>
                  <a:srgbClr val="E84E0F"/>
                </a:solidFill>
              </a:rPr>
              <a:t>2028, 1 </a:t>
            </a:r>
            <a:r>
              <a:rPr lang="fi-FI" b="1" err="1">
                <a:solidFill>
                  <a:srgbClr val="E84E0F"/>
                </a:solidFill>
              </a:rPr>
              <a:t>mEUR</a:t>
            </a:r>
            <a:endParaRPr lang="fi-FI" b="1">
              <a:solidFill>
                <a:srgbClr val="E84E0F"/>
              </a:solidFill>
            </a:endParaRPr>
          </a:p>
        </p:txBody>
      </p:sp>
      <p:sp>
        <p:nvSpPr>
          <p:cNvPr id="3" name="Tekstiruutu 2">
            <a:extLst>
              <a:ext uri="{FF2B5EF4-FFF2-40B4-BE49-F238E27FC236}">
                <a16:creationId xmlns:a16="http://schemas.microsoft.com/office/drawing/2014/main" id="{C6BB94EF-8E39-2925-560D-20D2AAEE1161}"/>
              </a:ext>
            </a:extLst>
          </p:cNvPr>
          <p:cNvSpPr txBox="1"/>
          <p:nvPr/>
        </p:nvSpPr>
        <p:spPr>
          <a:xfrm>
            <a:off x="220430" y="5270402"/>
            <a:ext cx="4410564" cy="830997"/>
          </a:xfrm>
          <a:prstGeom prst="rect">
            <a:avLst/>
          </a:prstGeom>
          <a:noFill/>
        </p:spPr>
        <p:txBody>
          <a:bodyPr wrap="square" rtlCol="0">
            <a:spAutoFit/>
          </a:bodyPr>
          <a:lstStyle/>
          <a:p>
            <a:r>
              <a:rPr lang="fi-FI" sz="1600">
                <a:solidFill>
                  <a:srgbClr val="E84E0F"/>
                </a:solidFill>
              </a:rPr>
              <a:t>Alueinfran järjestelyt </a:t>
            </a:r>
            <a:r>
              <a:rPr lang="fi-FI" sz="1600" b="1">
                <a:solidFill>
                  <a:srgbClr val="E84E0F"/>
                </a:solidFill>
              </a:rPr>
              <a:t>2025, 0,65 </a:t>
            </a:r>
            <a:r>
              <a:rPr lang="fi-FI" sz="1600" b="1" err="1">
                <a:solidFill>
                  <a:srgbClr val="E84E0F"/>
                </a:solidFill>
              </a:rPr>
              <a:t>mEUR</a:t>
            </a:r>
            <a:endParaRPr lang="fi-FI" sz="1600" b="1">
              <a:solidFill>
                <a:srgbClr val="E84E0F"/>
              </a:solidFill>
            </a:endParaRPr>
          </a:p>
          <a:p>
            <a:r>
              <a:rPr lang="fi-FI" sz="1600">
                <a:solidFill>
                  <a:srgbClr val="E84E0F"/>
                </a:solidFill>
              </a:rPr>
              <a:t>Purkujen jälkeen kuljetusalan </a:t>
            </a:r>
          </a:p>
          <a:p>
            <a:r>
              <a:rPr lang="fi-FI" sz="1600">
                <a:solidFill>
                  <a:srgbClr val="E84E0F"/>
                </a:solidFill>
              </a:rPr>
              <a:t>harjoituskentän rakentaminen </a:t>
            </a:r>
            <a:r>
              <a:rPr lang="fi-FI" sz="1600" b="1">
                <a:solidFill>
                  <a:srgbClr val="E84E0F"/>
                </a:solidFill>
              </a:rPr>
              <a:t>2028-29, 1,8 </a:t>
            </a:r>
            <a:r>
              <a:rPr lang="fi-FI" sz="1600" b="1" err="1">
                <a:solidFill>
                  <a:srgbClr val="E84E0F"/>
                </a:solidFill>
              </a:rPr>
              <a:t>mEUR</a:t>
            </a:r>
            <a:endParaRPr lang="fi-FI" sz="1600" b="1">
              <a:solidFill>
                <a:srgbClr val="E84E0F"/>
              </a:solidFill>
            </a:endParaRPr>
          </a:p>
        </p:txBody>
      </p:sp>
      <p:sp>
        <p:nvSpPr>
          <p:cNvPr id="5" name="Tekstiruutu 4">
            <a:extLst>
              <a:ext uri="{FF2B5EF4-FFF2-40B4-BE49-F238E27FC236}">
                <a16:creationId xmlns:a16="http://schemas.microsoft.com/office/drawing/2014/main" id="{19F5A6D6-A4E9-1459-9724-9A0AB4A13F41}"/>
              </a:ext>
            </a:extLst>
          </p:cNvPr>
          <p:cNvSpPr txBox="1"/>
          <p:nvPr/>
        </p:nvSpPr>
        <p:spPr>
          <a:xfrm>
            <a:off x="4800296" y="718283"/>
            <a:ext cx="2424382" cy="369332"/>
          </a:xfrm>
          <a:prstGeom prst="rect">
            <a:avLst/>
          </a:prstGeom>
          <a:noFill/>
        </p:spPr>
        <p:txBody>
          <a:bodyPr wrap="square" rtlCol="0">
            <a:spAutoFit/>
          </a:bodyPr>
          <a:lstStyle/>
          <a:p>
            <a:r>
              <a:rPr lang="fi-FI" b="1">
                <a:solidFill>
                  <a:srgbClr val="E84E0F"/>
                </a:solidFill>
              </a:rPr>
              <a:t>ja määrärahavaraukset</a:t>
            </a:r>
          </a:p>
        </p:txBody>
      </p:sp>
      <p:sp>
        <p:nvSpPr>
          <p:cNvPr id="12" name="Tekstiruutu 11">
            <a:extLst>
              <a:ext uri="{FF2B5EF4-FFF2-40B4-BE49-F238E27FC236}">
                <a16:creationId xmlns:a16="http://schemas.microsoft.com/office/drawing/2014/main" id="{46AD3E9F-73BB-C9A1-80B5-8414B4297D96}"/>
              </a:ext>
            </a:extLst>
          </p:cNvPr>
          <p:cNvSpPr txBox="1"/>
          <p:nvPr/>
        </p:nvSpPr>
        <p:spPr>
          <a:xfrm>
            <a:off x="220430" y="1703493"/>
            <a:ext cx="1822422" cy="1754326"/>
          </a:xfrm>
          <a:prstGeom prst="rect">
            <a:avLst/>
          </a:prstGeom>
          <a:noFill/>
        </p:spPr>
        <p:txBody>
          <a:bodyPr wrap="none" rtlCol="0">
            <a:spAutoFit/>
          </a:bodyPr>
          <a:lstStyle/>
          <a:p>
            <a:r>
              <a:rPr lang="fi-FI" b="1">
                <a:solidFill>
                  <a:srgbClr val="E84E0F"/>
                </a:solidFill>
              </a:rPr>
              <a:t>2025, 4,0 </a:t>
            </a:r>
            <a:r>
              <a:rPr lang="fi-FI" b="1" err="1">
                <a:solidFill>
                  <a:srgbClr val="E84E0F"/>
                </a:solidFill>
              </a:rPr>
              <a:t>mEUR</a:t>
            </a:r>
            <a:endParaRPr lang="fi-FI" b="1">
              <a:solidFill>
                <a:srgbClr val="E84E0F"/>
              </a:solidFill>
            </a:endParaRPr>
          </a:p>
          <a:p>
            <a:r>
              <a:rPr lang="fi-FI" b="1">
                <a:solidFill>
                  <a:srgbClr val="E84E0F"/>
                </a:solidFill>
              </a:rPr>
              <a:t>2026, 4,8 </a:t>
            </a:r>
            <a:r>
              <a:rPr lang="fi-FI" b="1" err="1">
                <a:solidFill>
                  <a:srgbClr val="E84E0F"/>
                </a:solidFill>
              </a:rPr>
              <a:t>mEUR</a:t>
            </a:r>
            <a:endParaRPr lang="fi-FI" b="1">
              <a:solidFill>
                <a:srgbClr val="E84E0F"/>
              </a:solidFill>
            </a:endParaRPr>
          </a:p>
          <a:p>
            <a:r>
              <a:rPr lang="fi-FI" b="1">
                <a:solidFill>
                  <a:srgbClr val="E84E0F"/>
                </a:solidFill>
              </a:rPr>
              <a:t>2027, 5,7 </a:t>
            </a:r>
            <a:r>
              <a:rPr lang="fi-FI" b="1" err="1">
                <a:solidFill>
                  <a:srgbClr val="E84E0F"/>
                </a:solidFill>
              </a:rPr>
              <a:t>mEUR</a:t>
            </a:r>
            <a:endParaRPr lang="fi-FI" b="1">
              <a:solidFill>
                <a:srgbClr val="E84E0F"/>
              </a:solidFill>
            </a:endParaRPr>
          </a:p>
          <a:p>
            <a:r>
              <a:rPr lang="fi-FI" b="1">
                <a:solidFill>
                  <a:srgbClr val="E84E0F"/>
                </a:solidFill>
              </a:rPr>
              <a:t>2028, 2,6 </a:t>
            </a:r>
            <a:r>
              <a:rPr lang="fi-FI" b="1" err="1">
                <a:solidFill>
                  <a:srgbClr val="E84E0F"/>
                </a:solidFill>
              </a:rPr>
              <a:t>mEUR</a:t>
            </a:r>
            <a:r>
              <a:rPr lang="fi-FI" b="1">
                <a:solidFill>
                  <a:srgbClr val="E84E0F"/>
                </a:solidFill>
              </a:rPr>
              <a:t> </a:t>
            </a:r>
          </a:p>
          <a:p>
            <a:r>
              <a:rPr lang="fi-FI" b="1" u="sng">
                <a:solidFill>
                  <a:srgbClr val="E84E0F"/>
                </a:solidFill>
              </a:rPr>
              <a:t>2029, 0,6 </a:t>
            </a:r>
            <a:r>
              <a:rPr lang="fi-FI" b="1" u="sng" err="1">
                <a:solidFill>
                  <a:srgbClr val="E84E0F"/>
                </a:solidFill>
              </a:rPr>
              <a:t>mEUR</a:t>
            </a:r>
            <a:r>
              <a:rPr lang="fi-FI" b="1" u="sng">
                <a:solidFill>
                  <a:srgbClr val="E84E0F"/>
                </a:solidFill>
              </a:rPr>
              <a:t> </a:t>
            </a:r>
          </a:p>
          <a:p>
            <a:r>
              <a:rPr lang="fi-FI" b="1">
                <a:solidFill>
                  <a:srgbClr val="E84E0F"/>
                </a:solidFill>
              </a:rPr>
              <a:t>Yht.  17,7 </a:t>
            </a:r>
            <a:r>
              <a:rPr lang="fi-FI" b="1" err="1">
                <a:solidFill>
                  <a:srgbClr val="E84E0F"/>
                </a:solidFill>
              </a:rPr>
              <a:t>mEUR</a:t>
            </a:r>
            <a:r>
              <a:rPr lang="fi-FI" b="1">
                <a:solidFill>
                  <a:srgbClr val="E84E0F"/>
                </a:solidFill>
              </a:rPr>
              <a:t>  </a:t>
            </a:r>
          </a:p>
        </p:txBody>
      </p:sp>
    </p:spTree>
    <p:extLst>
      <p:ext uri="{BB962C8B-B14F-4D97-AF65-F5344CB8AC3E}">
        <p14:creationId xmlns:p14="http://schemas.microsoft.com/office/powerpoint/2010/main" val="3987189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3AA6A5D-638D-38FE-C39C-B5B6A7BAFE4C}"/>
              </a:ext>
            </a:extLst>
          </p:cNvPr>
          <p:cNvPicPr>
            <a:picLocks noChangeAspect="1"/>
          </p:cNvPicPr>
          <p:nvPr/>
        </p:nvPicPr>
        <p:blipFill>
          <a:blip r:embed="rId3"/>
          <a:stretch>
            <a:fillRect/>
          </a:stretch>
        </p:blipFill>
        <p:spPr>
          <a:xfrm>
            <a:off x="4157463" y="161443"/>
            <a:ext cx="7504244" cy="6109650"/>
          </a:xfrm>
          <a:prstGeom prst="rect">
            <a:avLst/>
          </a:prstGeom>
        </p:spPr>
      </p:pic>
      <p:sp>
        <p:nvSpPr>
          <p:cNvPr id="2" name="Otsikko 1"/>
          <p:cNvSpPr>
            <a:spLocks noGrp="1"/>
          </p:cNvSpPr>
          <p:nvPr>
            <p:ph type="title"/>
          </p:nvPr>
        </p:nvSpPr>
        <p:spPr>
          <a:xfrm>
            <a:off x="459052" y="1175233"/>
            <a:ext cx="3078232" cy="894822"/>
          </a:xfrm>
        </p:spPr>
        <p:txBody>
          <a:bodyPr>
            <a:normAutofit/>
          </a:bodyPr>
          <a:lstStyle/>
          <a:p>
            <a:r>
              <a:rPr lang="fi-FI" sz="2900"/>
              <a:t>Tuloslaskelma</a:t>
            </a:r>
            <a:endParaRPr lang="fi-FI" sz="1800">
              <a:solidFill>
                <a:schemeClr val="tx1"/>
              </a:solidFill>
            </a:endParaRPr>
          </a:p>
        </p:txBody>
      </p:sp>
      <p:sp>
        <p:nvSpPr>
          <p:cNvPr id="10" name="Ellipsi 9">
            <a:extLst>
              <a:ext uri="{FF2B5EF4-FFF2-40B4-BE49-F238E27FC236}">
                <a16:creationId xmlns:a16="http://schemas.microsoft.com/office/drawing/2014/main" id="{6D257847-E6A0-0982-54A3-4032C346755B}"/>
              </a:ext>
            </a:extLst>
          </p:cNvPr>
          <p:cNvSpPr/>
          <p:nvPr/>
        </p:nvSpPr>
        <p:spPr>
          <a:xfrm>
            <a:off x="6975804" y="6021421"/>
            <a:ext cx="4832178" cy="249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Ellipsi 4">
            <a:extLst>
              <a:ext uri="{FF2B5EF4-FFF2-40B4-BE49-F238E27FC236}">
                <a16:creationId xmlns:a16="http://schemas.microsoft.com/office/drawing/2014/main" id="{6C73ACEF-EBBA-1665-62BE-BF432F210AE4}"/>
              </a:ext>
            </a:extLst>
          </p:cNvPr>
          <p:cNvSpPr/>
          <p:nvPr/>
        </p:nvSpPr>
        <p:spPr>
          <a:xfrm>
            <a:off x="6770092" y="4265700"/>
            <a:ext cx="4891615" cy="249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12797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7BDC342-6E42-4180-BDAE-7CA4E4EC80AD}"/>
              </a:ext>
            </a:extLst>
          </p:cNvPr>
          <p:cNvSpPr>
            <a:spLocks noGrp="1"/>
          </p:cNvSpPr>
          <p:nvPr>
            <p:ph type="sldNum" sz="quarter" idx="4"/>
          </p:nvPr>
        </p:nvSpPr>
        <p:spPr>
          <a:xfrm>
            <a:off x="4220198" y="6307026"/>
            <a:ext cx="2743200" cy="365125"/>
          </a:xfrm>
        </p:spPr>
        <p:txBody>
          <a:bodyPr anchor="ctr">
            <a:normAutofit/>
          </a:bodyPr>
          <a:lstStyle/>
          <a:p>
            <a:pPr>
              <a:spcAft>
                <a:spcPts val="600"/>
              </a:spcAft>
            </a:pPr>
            <a:fld id="{C47F7060-961A-4FDB-AE8A-ADF672563E2F}" type="slidenum">
              <a:rPr lang="fi-FI" dirty="0" smtClean="0"/>
              <a:pPr>
                <a:spcAft>
                  <a:spcPts val="600"/>
                </a:spcAft>
              </a:pPr>
              <a:t>48</a:t>
            </a:fld>
            <a:endParaRPr lang="fi-FI"/>
          </a:p>
        </p:txBody>
      </p:sp>
      <p:sp>
        <p:nvSpPr>
          <p:cNvPr id="8" name="Otsikko 1">
            <a:extLst>
              <a:ext uri="{FF2B5EF4-FFF2-40B4-BE49-F238E27FC236}">
                <a16:creationId xmlns:a16="http://schemas.microsoft.com/office/drawing/2014/main" id="{1ECB4FB1-28D5-499A-BFF2-94F33F378C4F}"/>
              </a:ext>
            </a:extLst>
          </p:cNvPr>
          <p:cNvSpPr txBox="1">
            <a:spLocks/>
          </p:cNvSpPr>
          <p:nvPr/>
        </p:nvSpPr>
        <p:spPr>
          <a:xfrm>
            <a:off x="6687649" y="277009"/>
            <a:ext cx="5435222" cy="656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fi-FI" sz="3200" b="1" i="0" kern="1200" dirty="0">
                <a:solidFill>
                  <a:schemeClr val="accent1"/>
                </a:solidFill>
                <a:latin typeface="Bookman Old Style" panose="02050604050505020204" pitchFamily="18" charset="0"/>
                <a:ea typeface="+mj-ea"/>
                <a:cs typeface="+mj-cs"/>
              </a:defRPr>
            </a:lvl1pPr>
          </a:lstStyle>
          <a:p>
            <a:r>
              <a:rPr lang="en-US" err="1"/>
              <a:t>Rahoituslaskelma</a:t>
            </a:r>
            <a:endParaRPr lang="en-US" sz="1900">
              <a:solidFill>
                <a:schemeClr val="tx1"/>
              </a:solidFill>
            </a:endParaRPr>
          </a:p>
        </p:txBody>
      </p:sp>
      <p:sp>
        <p:nvSpPr>
          <p:cNvPr id="2" name="Ellipsi 1">
            <a:extLst>
              <a:ext uri="{FF2B5EF4-FFF2-40B4-BE49-F238E27FC236}">
                <a16:creationId xmlns:a16="http://schemas.microsoft.com/office/drawing/2014/main" id="{656F4C7B-E1E4-F013-7206-8FAEBCE87D05}"/>
              </a:ext>
            </a:extLst>
          </p:cNvPr>
          <p:cNvSpPr/>
          <p:nvPr/>
        </p:nvSpPr>
        <p:spPr>
          <a:xfrm>
            <a:off x="-33367" y="5284551"/>
            <a:ext cx="6996765" cy="15734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C217521C-FA4A-60D0-0A11-2CB621873B64}"/>
              </a:ext>
            </a:extLst>
          </p:cNvPr>
          <p:cNvPicPr>
            <a:picLocks noChangeAspect="1"/>
          </p:cNvPicPr>
          <p:nvPr/>
        </p:nvPicPr>
        <p:blipFill>
          <a:blip r:embed="rId2"/>
          <a:stretch>
            <a:fillRect/>
          </a:stretch>
        </p:blipFill>
        <p:spPr>
          <a:xfrm>
            <a:off x="591649" y="185849"/>
            <a:ext cx="6096000" cy="6355080"/>
          </a:xfrm>
          <a:prstGeom prst="rect">
            <a:avLst/>
          </a:prstGeom>
        </p:spPr>
      </p:pic>
    </p:spTree>
    <p:extLst>
      <p:ext uri="{BB962C8B-B14F-4D97-AF65-F5344CB8AC3E}">
        <p14:creationId xmlns:p14="http://schemas.microsoft.com/office/powerpoint/2010/main" val="2978607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75B57C22-296F-5E47-B7D0-95FF13DB0C54}"/>
              </a:ext>
            </a:extLst>
          </p:cNvPr>
          <p:cNvPicPr>
            <a:picLocks noGrp="1" noChangeAspect="1"/>
          </p:cNvPicPr>
          <p:nvPr>
            <p:ph type="pic" sz="quarter" idx="10"/>
          </p:nvPr>
        </p:nvPicPr>
        <p:blipFill>
          <a:blip r:embed="rId2"/>
          <a:srcRect t="21875" b="21875"/>
          <a:stretch>
            <a:fillRect/>
          </a:stretch>
        </p:blipFill>
        <p:spPr>
          <a:prstGeom prst="rect">
            <a:avLst/>
          </a:prstGeom>
        </p:spPr>
      </p:pic>
      <p:sp>
        <p:nvSpPr>
          <p:cNvPr id="3" name="Otsikko 2">
            <a:extLst>
              <a:ext uri="{FF2B5EF4-FFF2-40B4-BE49-F238E27FC236}">
                <a16:creationId xmlns:a16="http://schemas.microsoft.com/office/drawing/2014/main" id="{A16E1989-94C2-0326-A40F-54B9529E3C98}"/>
              </a:ext>
            </a:extLst>
          </p:cNvPr>
          <p:cNvSpPr>
            <a:spLocks noGrp="1"/>
          </p:cNvSpPr>
          <p:nvPr>
            <p:ph type="ctrTitle"/>
          </p:nvPr>
        </p:nvSpPr>
        <p:spPr>
          <a:xfrm>
            <a:off x="1524000" y="2693244"/>
            <a:ext cx="9144000" cy="1471511"/>
          </a:xfrm>
        </p:spPr>
        <p:txBody>
          <a:bodyPr/>
          <a:lstStyle/>
          <a:p>
            <a:r>
              <a:rPr lang="fi-FI">
                <a:latin typeface="Bookman Old Style"/>
              </a:rPr>
              <a:t>Lisää vaikuttavuutta työllisyyden edistämiseksi</a:t>
            </a:r>
            <a:endParaRPr lang="fi-FI"/>
          </a:p>
        </p:txBody>
      </p:sp>
      <p:sp>
        <p:nvSpPr>
          <p:cNvPr id="4" name="Dian numeron paikkamerkki 3">
            <a:extLst>
              <a:ext uri="{FF2B5EF4-FFF2-40B4-BE49-F238E27FC236}">
                <a16:creationId xmlns:a16="http://schemas.microsoft.com/office/drawing/2014/main" id="{3B6ED977-7872-0673-4E87-8B3DEEE2ED6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55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Kuva 3">
            <a:extLst>
              <a:ext uri="{FF2B5EF4-FFF2-40B4-BE49-F238E27FC236}">
                <a16:creationId xmlns:a16="http://schemas.microsoft.com/office/drawing/2014/main" id="{414D3A63-E18A-2B85-8E38-2BEF4FC618D7}"/>
              </a:ext>
            </a:extLst>
          </p:cNvPr>
          <p:cNvPicPr>
            <a:picLocks noChangeAspect="1"/>
          </p:cNvPicPr>
          <p:nvPr/>
        </p:nvPicPr>
        <p:blipFill>
          <a:blip r:embed="rId2"/>
          <a:stretch>
            <a:fillRect/>
          </a:stretch>
        </p:blipFill>
        <p:spPr>
          <a:xfrm>
            <a:off x="1676150" y="264324"/>
            <a:ext cx="9223934" cy="5547569"/>
          </a:xfrm>
          <a:prstGeom prst="rect">
            <a:avLst/>
          </a:prstGeom>
        </p:spPr>
      </p:pic>
      <p:sp>
        <p:nvSpPr>
          <p:cNvPr id="6" name="Tekstiruutu 5">
            <a:extLst>
              <a:ext uri="{FF2B5EF4-FFF2-40B4-BE49-F238E27FC236}">
                <a16:creationId xmlns:a16="http://schemas.microsoft.com/office/drawing/2014/main" id="{B73289B6-E0E3-45FD-BBCE-64481A2EE91F}"/>
              </a:ext>
            </a:extLst>
          </p:cNvPr>
          <p:cNvSpPr txBox="1"/>
          <p:nvPr/>
        </p:nvSpPr>
        <p:spPr>
          <a:xfrm>
            <a:off x="2142138" y="5660695"/>
            <a:ext cx="82919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E84E0F"/>
                </a:solidFill>
                <a:effectLst/>
                <a:uLnTx/>
                <a:uFillTx/>
                <a:latin typeface="Calibri" panose="020F0502020204030204"/>
                <a:ea typeface="+mn-ea"/>
                <a:cs typeface="+mn-cs"/>
              </a:rPr>
              <a:t>Päijät-Hämeen rahoitusosuus laskee v. 2025 ammatilliseen koulutukseen -1,8 </a:t>
            </a:r>
            <a:r>
              <a:rPr kumimoji="0" lang="fi-FI" sz="1800" b="1" i="0" u="none" strike="noStrike" kern="1200" cap="none" spc="0" normalizeH="0" baseline="0" noProof="0" err="1">
                <a:ln>
                  <a:noFill/>
                </a:ln>
                <a:solidFill>
                  <a:srgbClr val="E84E0F"/>
                </a:solidFill>
                <a:effectLst/>
                <a:uLnTx/>
                <a:uFillTx/>
                <a:latin typeface="Calibri" panose="020F0502020204030204"/>
                <a:ea typeface="+mn-ea"/>
                <a:cs typeface="+mn-cs"/>
              </a:rPr>
              <a:t>mEUR</a:t>
            </a:r>
            <a:endParaRPr kumimoji="0" lang="fi-FI" sz="1800" b="1" i="0" u="none" strike="noStrike" kern="1200" cap="none" spc="0" normalizeH="0" baseline="0" noProof="0">
              <a:ln>
                <a:noFill/>
              </a:ln>
              <a:solidFill>
                <a:srgbClr val="E84E0F"/>
              </a:solidFill>
              <a:effectLst/>
              <a:uLnTx/>
              <a:uFillTx/>
              <a:latin typeface="Calibri" panose="020F0502020204030204"/>
              <a:ea typeface="+mn-ea"/>
              <a:cs typeface="+mn-cs"/>
            </a:endParaRPr>
          </a:p>
        </p:txBody>
      </p:sp>
      <p:sp>
        <p:nvSpPr>
          <p:cNvPr id="13" name="Tekstiruutu 12">
            <a:extLst>
              <a:ext uri="{FF2B5EF4-FFF2-40B4-BE49-F238E27FC236}">
                <a16:creationId xmlns:a16="http://schemas.microsoft.com/office/drawing/2014/main" id="{FB324CA0-59C6-E7B7-A573-2F02884401BB}"/>
              </a:ext>
            </a:extLst>
          </p:cNvPr>
          <p:cNvSpPr txBox="1"/>
          <p:nvPr/>
        </p:nvSpPr>
        <p:spPr>
          <a:xfrm>
            <a:off x="2278189" y="3279832"/>
            <a:ext cx="26940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0000"/>
                </a:solidFill>
                <a:effectLst/>
                <a:uLnTx/>
                <a:uFillTx/>
                <a:latin typeface="Calibri" panose="020F0502020204030204"/>
                <a:ea typeface="+mn-ea"/>
                <a:cs typeface="+mn-cs"/>
              </a:rPr>
              <a:t>(Vuonna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0000"/>
                </a:solidFill>
                <a:effectLst/>
                <a:uLnTx/>
                <a:uFillTx/>
                <a:latin typeface="Calibri" panose="020F0502020204030204"/>
                <a:ea typeface="+mn-ea"/>
                <a:cs typeface="+mn-cs"/>
              </a:rPr>
              <a:t>204 €/asukas,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0000"/>
                </a:solidFill>
                <a:effectLst/>
                <a:uLnTx/>
                <a:uFillTx/>
                <a:latin typeface="Calibri" panose="020F0502020204030204"/>
                <a:ea typeface="+mn-ea"/>
                <a:cs typeface="+mn-cs"/>
              </a:rPr>
              <a:t>muutos -9 €/asukas, - 4,4%)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3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5A7166-16EF-0A6C-5068-72A7BA3EC0C2}"/>
              </a:ext>
            </a:extLst>
          </p:cNvPr>
          <p:cNvSpPr>
            <a:spLocks noGrp="1"/>
          </p:cNvSpPr>
          <p:nvPr>
            <p:ph type="title"/>
          </p:nvPr>
        </p:nvSpPr>
        <p:spPr>
          <a:xfrm>
            <a:off x="838200" y="756000"/>
            <a:ext cx="10515600" cy="896400"/>
          </a:xfrm>
        </p:spPr>
        <p:txBody>
          <a:bodyPr anchor="ctr">
            <a:normAutofit/>
          </a:bodyPr>
          <a:lstStyle/>
          <a:p>
            <a:r>
              <a:rPr lang="fi-FI">
                <a:latin typeface="Bookman Old Style"/>
              </a:rPr>
              <a:t>Tiivis yhteistyö työllisyysalueiden kanssa</a:t>
            </a:r>
          </a:p>
        </p:txBody>
      </p:sp>
      <p:sp>
        <p:nvSpPr>
          <p:cNvPr id="3" name="Sisällön paikkamerkki 2">
            <a:extLst>
              <a:ext uri="{FF2B5EF4-FFF2-40B4-BE49-F238E27FC236}">
                <a16:creationId xmlns:a16="http://schemas.microsoft.com/office/drawing/2014/main" id="{203E8076-FD24-DC4F-54B1-8AFC5896BFD6}"/>
              </a:ext>
            </a:extLst>
          </p:cNvPr>
          <p:cNvSpPr>
            <a:spLocks noGrp="1"/>
          </p:cNvSpPr>
          <p:nvPr>
            <p:ph type="body" sz="quarter" idx="10"/>
          </p:nvPr>
        </p:nvSpPr>
        <p:spPr>
          <a:xfrm>
            <a:off x="838201" y="1876425"/>
            <a:ext cx="5023584" cy="4225575"/>
          </a:xfrm>
        </p:spPr>
        <p:txBody>
          <a:bodyPr vert="horz" lIns="91440" tIns="45720" rIns="91440" bIns="45720" rtlCol="0" anchor="t">
            <a:normAutofit/>
          </a:bodyPr>
          <a:lstStyle/>
          <a:p>
            <a:r>
              <a:rPr lang="fi-FI" sz="1700"/>
              <a:t>Työllisyyden edistämisen kehittäminen yhteistyössä, taustalla yhteistyö jo kuntakokeilussa</a:t>
            </a:r>
          </a:p>
          <a:p>
            <a:r>
              <a:rPr lang="fi-FI" sz="1700"/>
              <a:t>Hakeutumisen ja asiakasohjauksen uudistaminen</a:t>
            </a:r>
          </a:p>
          <a:p>
            <a:r>
              <a:rPr lang="fi-FI" sz="1700"/>
              <a:t>Koulutussuunnittelu v. 2025</a:t>
            </a:r>
          </a:p>
          <a:p>
            <a:pPr lvl="1"/>
            <a:r>
              <a:rPr lang="fi-FI" sz="1700"/>
              <a:t>Työelämän tarpeista lähtevät koulutuspalvelut</a:t>
            </a:r>
          </a:p>
          <a:p>
            <a:pPr lvl="1"/>
            <a:r>
              <a:rPr lang="fi-FI" sz="1700"/>
              <a:t>Painotus osatutkinnoissa, koko tutkinto tarvittaessa</a:t>
            </a:r>
          </a:p>
          <a:p>
            <a:pPr lvl="1"/>
            <a:r>
              <a:rPr lang="fi-FI" sz="1700"/>
              <a:t>Lyhyet </a:t>
            </a:r>
            <a:r>
              <a:rPr lang="fi-FI" sz="1700" err="1"/>
              <a:t>täsmäkoulutukset</a:t>
            </a:r>
            <a:endParaRPr lang="fi-FI" sz="1700"/>
          </a:p>
          <a:p>
            <a:pPr lvl="1"/>
            <a:r>
              <a:rPr lang="fi-FI" sz="1700"/>
              <a:t>Joustavat polut oppisopimukseen</a:t>
            </a:r>
          </a:p>
          <a:p>
            <a:pPr lvl="1"/>
            <a:r>
              <a:rPr lang="fi-FI" sz="1700"/>
              <a:t>Yrittäjyyskoulutusten kehittäminen</a:t>
            </a:r>
          </a:p>
          <a:p>
            <a:r>
              <a:rPr lang="fi-FI" sz="1700"/>
              <a:t>Yhteisviestintä</a:t>
            </a:r>
          </a:p>
          <a:p>
            <a:r>
              <a:rPr lang="fi-FI" sz="1700"/>
              <a:t>Aktiivinen yhteistyö </a:t>
            </a:r>
            <a:r>
              <a:rPr lang="fi-FI" sz="1700" err="1"/>
              <a:t>LADECin</a:t>
            </a:r>
            <a:r>
              <a:rPr lang="fi-FI" sz="1700"/>
              <a:t> kanssa</a:t>
            </a:r>
          </a:p>
        </p:txBody>
      </p:sp>
      <p:pic>
        <p:nvPicPr>
          <p:cNvPr id="6" name="Kuvan paikkamerkki 5" descr="Kuva, joka sisältää kohteen vaate, henkilö, sisä-, Oppiminen&#10;&#10;Kuvaus luotu automaattisesti">
            <a:extLst>
              <a:ext uri="{FF2B5EF4-FFF2-40B4-BE49-F238E27FC236}">
                <a16:creationId xmlns:a16="http://schemas.microsoft.com/office/drawing/2014/main" id="{408E99BA-28BD-5FDD-02AB-83266264FEF1}"/>
              </a:ext>
            </a:extLst>
          </p:cNvPr>
          <p:cNvPicPr>
            <a:picLocks noGrp="1" noChangeAspect="1"/>
          </p:cNvPicPr>
          <p:nvPr>
            <p:ph type="pic" sz="quarter" idx="11"/>
          </p:nvPr>
        </p:nvPicPr>
        <p:blipFill>
          <a:blip r:embed="rId2"/>
          <a:srcRect l="32149" r="2214" b="-2"/>
          <a:stretch/>
        </p:blipFill>
        <p:spPr>
          <a:xfrm>
            <a:off x="6096000" y="1876425"/>
            <a:ext cx="5257800" cy="4225575"/>
          </a:xfrm>
          <a:prstGeom prst="rect">
            <a:avLst/>
          </a:prstGeom>
          <a:noFill/>
        </p:spPr>
      </p:pic>
      <p:sp>
        <p:nvSpPr>
          <p:cNvPr id="5" name="Dian numeron paikkamerkki 4">
            <a:extLst>
              <a:ext uri="{FF2B5EF4-FFF2-40B4-BE49-F238E27FC236}">
                <a16:creationId xmlns:a16="http://schemas.microsoft.com/office/drawing/2014/main" id="{47CB311F-51C6-12EC-124B-A863D912689B}"/>
              </a:ext>
            </a:extLst>
          </p:cNvPr>
          <p:cNvSpPr>
            <a:spLocks noGrp="1"/>
          </p:cNvSpPr>
          <p:nvPr>
            <p:ph type="sldNum" sz="quarter" idx="4"/>
          </p:nvPr>
        </p:nvSpPr>
        <p:spPr>
          <a:xfrm>
            <a:off x="4220198" y="6307026"/>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731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953DFE9D-9610-97F5-6B26-940EAC6FB6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2" name="Ryhmä 31">
            <a:extLst>
              <a:ext uri="{FF2B5EF4-FFF2-40B4-BE49-F238E27FC236}">
                <a16:creationId xmlns:a16="http://schemas.microsoft.com/office/drawing/2014/main" id="{3FE4531B-4A51-7411-7184-DF9EEAF88DC6}"/>
              </a:ext>
            </a:extLst>
          </p:cNvPr>
          <p:cNvGrpSpPr/>
          <p:nvPr/>
        </p:nvGrpSpPr>
        <p:grpSpPr>
          <a:xfrm>
            <a:off x="109882" y="1224743"/>
            <a:ext cx="2966726" cy="2026010"/>
            <a:chOff x="3089587" y="1857569"/>
            <a:chExt cx="2474154" cy="1647825"/>
          </a:xfrm>
        </p:grpSpPr>
        <p:pic>
          <p:nvPicPr>
            <p:cNvPr id="30" name="Kuva 29" descr="Kuva, joka sisältää kohteen vaate, henkilö, Ihmisen kasvot, hymy&#10;&#10;Kuvaus luotu automaattisesti">
              <a:extLst>
                <a:ext uri="{FF2B5EF4-FFF2-40B4-BE49-F238E27FC236}">
                  <a16:creationId xmlns:a16="http://schemas.microsoft.com/office/drawing/2014/main" id="{A5B1601A-70C6-D044-C183-E9395C65A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587" y="1857569"/>
              <a:ext cx="2474154" cy="1647825"/>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Suorakulmio: Pyöristetyt kulmat 30">
              <a:extLst>
                <a:ext uri="{FF2B5EF4-FFF2-40B4-BE49-F238E27FC236}">
                  <a16:creationId xmlns:a16="http://schemas.microsoft.com/office/drawing/2014/main" id="{3AAD8FC2-71DB-976B-174C-3F1F47057837}"/>
                </a:ext>
              </a:extLst>
            </p:cNvPr>
            <p:cNvSpPr/>
            <p:nvPr/>
          </p:nvSpPr>
          <p:spPr>
            <a:xfrm>
              <a:off x="3383194" y="2838886"/>
              <a:ext cx="1384656" cy="421415"/>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Ohjaus- ja neuvontapalvelut</a:t>
              </a:r>
            </a:p>
          </p:txBody>
        </p:sp>
      </p:grpSp>
      <p:sp>
        <p:nvSpPr>
          <p:cNvPr id="39" name="Otsikko 1">
            <a:extLst>
              <a:ext uri="{FF2B5EF4-FFF2-40B4-BE49-F238E27FC236}">
                <a16:creationId xmlns:a16="http://schemas.microsoft.com/office/drawing/2014/main" id="{F856B871-72E7-FA80-5B8A-909A76B9B655}"/>
              </a:ext>
            </a:extLst>
          </p:cNvPr>
          <p:cNvSpPr>
            <a:spLocks noGrp="1"/>
          </p:cNvSpPr>
          <p:nvPr>
            <p:ph type="title"/>
          </p:nvPr>
        </p:nvSpPr>
        <p:spPr>
          <a:xfrm>
            <a:off x="732638" y="165409"/>
            <a:ext cx="6627359" cy="896400"/>
          </a:xfrm>
        </p:spPr>
        <p:txBody>
          <a:bodyPr>
            <a:normAutofit fontScale="90000"/>
          </a:bodyPr>
          <a:lstStyle/>
          <a:p>
            <a:r>
              <a:rPr lang="fi-FI"/>
              <a:t>Monipuoliset koulutuspalvelut</a:t>
            </a:r>
          </a:p>
        </p:txBody>
      </p:sp>
      <p:grpSp>
        <p:nvGrpSpPr>
          <p:cNvPr id="42" name="Ryhmä 41">
            <a:extLst>
              <a:ext uri="{FF2B5EF4-FFF2-40B4-BE49-F238E27FC236}">
                <a16:creationId xmlns:a16="http://schemas.microsoft.com/office/drawing/2014/main" id="{8ACF7AEB-039A-3917-C93A-8F1220BE31C4}"/>
              </a:ext>
            </a:extLst>
          </p:cNvPr>
          <p:cNvGrpSpPr/>
          <p:nvPr/>
        </p:nvGrpSpPr>
        <p:grpSpPr>
          <a:xfrm>
            <a:off x="83773" y="3737945"/>
            <a:ext cx="2877141" cy="1982293"/>
            <a:chOff x="3112379" y="3901010"/>
            <a:chExt cx="2628165" cy="1751682"/>
          </a:xfrm>
        </p:grpSpPr>
        <p:pic>
          <p:nvPicPr>
            <p:cNvPr id="41" name="Kuva 40" descr="Kuva, joka sisältää kohteen vaate, henkilö, huonekalu, sisä-&#10;&#10;Kuvaus luotu automaattisesti">
              <a:extLst>
                <a:ext uri="{FF2B5EF4-FFF2-40B4-BE49-F238E27FC236}">
                  <a16:creationId xmlns:a16="http://schemas.microsoft.com/office/drawing/2014/main" id="{47665711-494B-C7B6-8EEF-1FDB9FC5B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379" y="3901010"/>
              <a:ext cx="2628165" cy="1751682"/>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Suorakulmio: Pyöristetyt kulmat 34">
              <a:extLst>
                <a:ext uri="{FF2B5EF4-FFF2-40B4-BE49-F238E27FC236}">
                  <a16:creationId xmlns:a16="http://schemas.microsoft.com/office/drawing/2014/main" id="{82539401-1FF3-34DA-B37C-45915799D333}"/>
                </a:ext>
              </a:extLst>
            </p:cNvPr>
            <p:cNvSpPr/>
            <p:nvPr/>
          </p:nvSpPr>
          <p:spPr>
            <a:xfrm>
              <a:off x="3734133" y="5006528"/>
              <a:ext cx="1384656" cy="421415"/>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Kotouttamis-koulutukset</a:t>
              </a:r>
            </a:p>
          </p:txBody>
        </p:sp>
      </p:grpSp>
      <p:grpSp>
        <p:nvGrpSpPr>
          <p:cNvPr id="69" name="Ryhmä 68">
            <a:extLst>
              <a:ext uri="{FF2B5EF4-FFF2-40B4-BE49-F238E27FC236}">
                <a16:creationId xmlns:a16="http://schemas.microsoft.com/office/drawing/2014/main" id="{D4C954DC-AB5A-4671-028C-3774ACCFE090}"/>
              </a:ext>
            </a:extLst>
          </p:cNvPr>
          <p:cNvGrpSpPr/>
          <p:nvPr/>
        </p:nvGrpSpPr>
        <p:grpSpPr>
          <a:xfrm>
            <a:off x="3103093" y="1185938"/>
            <a:ext cx="3100130" cy="2324843"/>
            <a:chOff x="4034620" y="1544485"/>
            <a:chExt cx="3863348" cy="3311193"/>
          </a:xfrm>
        </p:grpSpPr>
        <p:grpSp>
          <p:nvGrpSpPr>
            <p:cNvPr id="68" name="Ryhmä 67">
              <a:extLst>
                <a:ext uri="{FF2B5EF4-FFF2-40B4-BE49-F238E27FC236}">
                  <a16:creationId xmlns:a16="http://schemas.microsoft.com/office/drawing/2014/main" id="{7EBF8B15-395D-B029-31CA-F00B685AC6C7}"/>
                </a:ext>
              </a:extLst>
            </p:cNvPr>
            <p:cNvGrpSpPr/>
            <p:nvPr/>
          </p:nvGrpSpPr>
          <p:grpSpPr>
            <a:xfrm>
              <a:off x="4034620" y="1544485"/>
              <a:ext cx="3863348" cy="2885576"/>
              <a:chOff x="4061374" y="1519522"/>
              <a:chExt cx="3863348" cy="2885576"/>
            </a:xfrm>
          </p:grpSpPr>
          <p:sp>
            <p:nvSpPr>
              <p:cNvPr id="19" name="Sisällön paikkamerkki 2">
                <a:extLst>
                  <a:ext uri="{FF2B5EF4-FFF2-40B4-BE49-F238E27FC236}">
                    <a16:creationId xmlns:a16="http://schemas.microsoft.com/office/drawing/2014/main" id="{EF0946B2-404F-E289-F059-FCA31A8D7D36}"/>
                  </a:ext>
                </a:extLst>
              </p:cNvPr>
              <p:cNvSpPr txBox="1">
                <a:spLocks/>
              </p:cNvSpPr>
              <p:nvPr/>
            </p:nvSpPr>
            <p:spPr>
              <a:xfrm>
                <a:off x="4061374" y="3476235"/>
                <a:ext cx="3648794" cy="664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44" name="Kuva 43" descr="Kuva, joka sisältää kohteen henkilö, kohtaus, Lähikauppa, vaate&#10;&#10;Kuvaus luotu automaattisesti">
                <a:extLst>
                  <a:ext uri="{FF2B5EF4-FFF2-40B4-BE49-F238E27FC236}">
                    <a16:creationId xmlns:a16="http://schemas.microsoft.com/office/drawing/2014/main" id="{401B30F6-C3E2-7858-1DD1-4FB31D9CD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026" y="1519522"/>
                <a:ext cx="3696696" cy="288557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5" name="Suorakulmio: Pyöristetyt kulmat 44">
              <a:extLst>
                <a:ext uri="{FF2B5EF4-FFF2-40B4-BE49-F238E27FC236}">
                  <a16:creationId xmlns:a16="http://schemas.microsoft.com/office/drawing/2014/main" id="{CE26C823-B9C1-E574-94AB-2E2AC66C3A37}"/>
                </a:ext>
              </a:extLst>
            </p:cNvPr>
            <p:cNvSpPr/>
            <p:nvPr/>
          </p:nvSpPr>
          <p:spPr>
            <a:xfrm>
              <a:off x="5139043" y="3359433"/>
              <a:ext cx="1851534" cy="1496245"/>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Tutkinto tai tutkinnon osia valtionosuus-rahoituksella</a:t>
              </a:r>
            </a:p>
          </p:txBody>
        </p:sp>
      </p:grpSp>
      <p:grpSp>
        <p:nvGrpSpPr>
          <p:cNvPr id="59" name="Ryhmä 58">
            <a:extLst>
              <a:ext uri="{FF2B5EF4-FFF2-40B4-BE49-F238E27FC236}">
                <a16:creationId xmlns:a16="http://schemas.microsoft.com/office/drawing/2014/main" id="{5A19F6E0-6547-B6E6-3C79-7E4DB27A594A}"/>
              </a:ext>
            </a:extLst>
          </p:cNvPr>
          <p:cNvGrpSpPr/>
          <p:nvPr/>
        </p:nvGrpSpPr>
        <p:grpSpPr>
          <a:xfrm>
            <a:off x="3122622" y="3769391"/>
            <a:ext cx="2877141" cy="2026800"/>
            <a:chOff x="6515966" y="4590799"/>
            <a:chExt cx="2817962" cy="2028756"/>
          </a:xfrm>
        </p:grpSpPr>
        <p:pic>
          <p:nvPicPr>
            <p:cNvPr id="55" name="Kuva 54" descr="Kuva, joka sisältää kohteen vaate, henkilö, työvaatteet, Kypärä&#10;&#10;Kuvaus luotu automaattisesti">
              <a:extLst>
                <a:ext uri="{FF2B5EF4-FFF2-40B4-BE49-F238E27FC236}">
                  <a16:creationId xmlns:a16="http://schemas.microsoft.com/office/drawing/2014/main" id="{B5EBCCFB-7B2C-D9E5-7F24-AAADB627ED94}"/>
                </a:ext>
              </a:extLst>
            </p:cNvPr>
            <p:cNvPicPr>
              <a:picLocks noChangeAspect="1"/>
            </p:cNvPicPr>
            <p:nvPr/>
          </p:nvPicPr>
          <p:blipFill rotWithShape="1">
            <a:blip r:embed="rId5"/>
            <a:srcRect t="12023" b="15984"/>
            <a:stretch/>
          </p:blipFill>
          <p:spPr>
            <a:xfrm>
              <a:off x="6515966" y="4590799"/>
              <a:ext cx="2817962" cy="202875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8" name="Suorakulmio: Pyöristetyt kulmat 57">
              <a:extLst>
                <a:ext uri="{FF2B5EF4-FFF2-40B4-BE49-F238E27FC236}">
                  <a16:creationId xmlns:a16="http://schemas.microsoft.com/office/drawing/2014/main" id="{6DB49DDA-8B65-DBDB-9427-E71A32D8A1EC}"/>
                </a:ext>
              </a:extLst>
            </p:cNvPr>
            <p:cNvSpPr/>
            <p:nvPr/>
          </p:nvSpPr>
          <p:spPr>
            <a:xfrm>
              <a:off x="7096845" y="5842959"/>
              <a:ext cx="1656204" cy="517736"/>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”Työpaikkasuomi”</a:t>
              </a:r>
            </a:p>
          </p:txBody>
        </p:sp>
      </p:grpSp>
      <p:grpSp>
        <p:nvGrpSpPr>
          <p:cNvPr id="65" name="Ryhmä 64">
            <a:extLst>
              <a:ext uri="{FF2B5EF4-FFF2-40B4-BE49-F238E27FC236}">
                <a16:creationId xmlns:a16="http://schemas.microsoft.com/office/drawing/2014/main" id="{CF8DC75E-9A75-57AD-9C5A-AFB2FAB52E06}"/>
              </a:ext>
            </a:extLst>
          </p:cNvPr>
          <p:cNvGrpSpPr/>
          <p:nvPr/>
        </p:nvGrpSpPr>
        <p:grpSpPr>
          <a:xfrm>
            <a:off x="9158755" y="3866815"/>
            <a:ext cx="2876400" cy="1929376"/>
            <a:chOff x="1585281" y="1696374"/>
            <a:chExt cx="3251949" cy="2169025"/>
          </a:xfrm>
        </p:grpSpPr>
        <p:pic>
          <p:nvPicPr>
            <p:cNvPr id="64" name="Kuva 63" descr="Kuva, joka sisältää kohteen vaate, henkilö, Työ, sisä-&#10;&#10;Kuvaus luotu automaattisesti">
              <a:extLst>
                <a:ext uri="{FF2B5EF4-FFF2-40B4-BE49-F238E27FC236}">
                  <a16:creationId xmlns:a16="http://schemas.microsoft.com/office/drawing/2014/main" id="{FCEFD473-85C3-3385-7FB1-F580617EA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281" y="1696374"/>
              <a:ext cx="3251949" cy="2169025"/>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2" name="Suorakulmio: Pyöristetyt kulmat 61">
              <a:extLst>
                <a:ext uri="{FF2B5EF4-FFF2-40B4-BE49-F238E27FC236}">
                  <a16:creationId xmlns:a16="http://schemas.microsoft.com/office/drawing/2014/main" id="{890D74D8-4CD9-6315-626E-246A0828C651}"/>
                </a:ext>
              </a:extLst>
            </p:cNvPr>
            <p:cNvSpPr/>
            <p:nvPr/>
          </p:nvSpPr>
          <p:spPr>
            <a:xfrm>
              <a:off x="2378430" y="3107510"/>
              <a:ext cx="1656204" cy="517736"/>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Koulutuskokeilu</a:t>
              </a:r>
            </a:p>
          </p:txBody>
        </p:sp>
      </p:grpSp>
      <p:grpSp>
        <p:nvGrpSpPr>
          <p:cNvPr id="67" name="Ryhmä 66">
            <a:extLst>
              <a:ext uri="{FF2B5EF4-FFF2-40B4-BE49-F238E27FC236}">
                <a16:creationId xmlns:a16="http://schemas.microsoft.com/office/drawing/2014/main" id="{9D8EF08A-E8DC-1CBB-3502-E80222CDA7C7}"/>
              </a:ext>
            </a:extLst>
          </p:cNvPr>
          <p:cNvGrpSpPr/>
          <p:nvPr/>
        </p:nvGrpSpPr>
        <p:grpSpPr>
          <a:xfrm>
            <a:off x="9414250" y="1224743"/>
            <a:ext cx="3936855" cy="2753329"/>
            <a:chOff x="8696596" y="282382"/>
            <a:chExt cx="3755615" cy="2753329"/>
          </a:xfrm>
        </p:grpSpPr>
        <p:grpSp>
          <p:nvGrpSpPr>
            <p:cNvPr id="56" name="Ryhmä 55">
              <a:extLst>
                <a:ext uri="{FF2B5EF4-FFF2-40B4-BE49-F238E27FC236}">
                  <a16:creationId xmlns:a16="http://schemas.microsoft.com/office/drawing/2014/main" id="{8FAB2368-812D-3814-60C6-39F67AE42547}"/>
                </a:ext>
              </a:extLst>
            </p:cNvPr>
            <p:cNvGrpSpPr/>
            <p:nvPr/>
          </p:nvGrpSpPr>
          <p:grpSpPr>
            <a:xfrm>
              <a:off x="8696596" y="282382"/>
              <a:ext cx="2833271" cy="1911717"/>
              <a:chOff x="8089123" y="256079"/>
              <a:chExt cx="3484656" cy="1956715"/>
            </a:xfrm>
          </p:grpSpPr>
          <p:pic>
            <p:nvPicPr>
              <p:cNvPr id="47" name="Kuva 46" descr="Kuva, joka sisältää kohteen sisä-, pelastaja, vaate, työvaatteet&#10;&#10;Kuvaus luotu automaattisesti">
                <a:extLst>
                  <a:ext uri="{FF2B5EF4-FFF2-40B4-BE49-F238E27FC236}">
                    <a16:creationId xmlns:a16="http://schemas.microsoft.com/office/drawing/2014/main" id="{0893E274-0BE9-C707-E49B-B8E7C1080B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9123" y="256079"/>
                <a:ext cx="3484656" cy="1956715"/>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8" name="Suorakulmio: Pyöristetyt kulmat 47">
                <a:extLst>
                  <a:ext uri="{FF2B5EF4-FFF2-40B4-BE49-F238E27FC236}">
                    <a16:creationId xmlns:a16="http://schemas.microsoft.com/office/drawing/2014/main" id="{0C95B813-0AC6-51D0-BBF6-B9A8B543E21D}"/>
                  </a:ext>
                </a:extLst>
              </p:cNvPr>
              <p:cNvSpPr/>
              <p:nvPr/>
            </p:nvSpPr>
            <p:spPr>
              <a:xfrm>
                <a:off x="9085418" y="1562026"/>
                <a:ext cx="1656204" cy="517736"/>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Lisä- ja täydennys-koulutukset</a:t>
                </a:r>
              </a:p>
            </p:txBody>
          </p:sp>
        </p:grpSp>
        <p:sp>
          <p:nvSpPr>
            <p:cNvPr id="66" name="Sisällön paikkamerkki 2">
              <a:extLst>
                <a:ext uri="{FF2B5EF4-FFF2-40B4-BE49-F238E27FC236}">
                  <a16:creationId xmlns:a16="http://schemas.microsoft.com/office/drawing/2014/main" id="{36C359E4-D310-796B-2E08-B15599D3725A}"/>
                </a:ext>
              </a:extLst>
            </p:cNvPr>
            <p:cNvSpPr txBox="1">
              <a:spLocks/>
            </p:cNvSpPr>
            <p:nvPr/>
          </p:nvSpPr>
          <p:spPr>
            <a:xfrm>
              <a:off x="8803417" y="2371495"/>
              <a:ext cx="3648794" cy="664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grpSp>
      <p:pic>
        <p:nvPicPr>
          <p:cNvPr id="71" name="Kuva 70" descr="Kuva, joka sisältää kohteen henkilö, sisä-, juoma, vaate&#10;&#10;Kuvaus luotu automaattisesti">
            <a:extLst>
              <a:ext uri="{FF2B5EF4-FFF2-40B4-BE49-F238E27FC236}">
                <a16:creationId xmlns:a16="http://schemas.microsoft.com/office/drawing/2014/main" id="{703D18C3-E306-D326-1E78-C0890AB3A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6226" y="3771316"/>
            <a:ext cx="2866066" cy="215093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2" name="Suorakulmio: Pyöristetyt kulmat 71">
            <a:extLst>
              <a:ext uri="{FF2B5EF4-FFF2-40B4-BE49-F238E27FC236}">
                <a16:creationId xmlns:a16="http://schemas.microsoft.com/office/drawing/2014/main" id="{78F90E96-334E-8661-A45C-DA7291F5CFF4}"/>
              </a:ext>
            </a:extLst>
          </p:cNvPr>
          <p:cNvSpPr/>
          <p:nvPr/>
        </p:nvSpPr>
        <p:spPr>
          <a:xfrm>
            <a:off x="6928675" y="5227453"/>
            <a:ext cx="1479284" cy="462372"/>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Pätevyys- ja lupakortit</a:t>
            </a:r>
          </a:p>
        </p:txBody>
      </p:sp>
      <p:grpSp>
        <p:nvGrpSpPr>
          <p:cNvPr id="2" name="Ryhmä 1">
            <a:extLst>
              <a:ext uri="{FF2B5EF4-FFF2-40B4-BE49-F238E27FC236}">
                <a16:creationId xmlns:a16="http://schemas.microsoft.com/office/drawing/2014/main" id="{D8DB41DB-E446-0814-7C27-AA0EDAD9D0AD}"/>
              </a:ext>
            </a:extLst>
          </p:cNvPr>
          <p:cNvGrpSpPr/>
          <p:nvPr/>
        </p:nvGrpSpPr>
        <p:grpSpPr>
          <a:xfrm>
            <a:off x="6240176" y="1215360"/>
            <a:ext cx="3100130" cy="2026010"/>
            <a:chOff x="4034620" y="1544485"/>
            <a:chExt cx="3863348" cy="2885576"/>
          </a:xfrm>
        </p:grpSpPr>
        <p:grpSp>
          <p:nvGrpSpPr>
            <p:cNvPr id="3" name="Ryhmä 2">
              <a:extLst>
                <a:ext uri="{FF2B5EF4-FFF2-40B4-BE49-F238E27FC236}">
                  <a16:creationId xmlns:a16="http://schemas.microsoft.com/office/drawing/2014/main" id="{61B6CEA2-FB68-EAC7-EE2C-B9CF1AF6A551}"/>
                </a:ext>
              </a:extLst>
            </p:cNvPr>
            <p:cNvGrpSpPr/>
            <p:nvPr/>
          </p:nvGrpSpPr>
          <p:grpSpPr>
            <a:xfrm>
              <a:off x="4034620" y="1544485"/>
              <a:ext cx="3863348" cy="2885576"/>
              <a:chOff x="4061374" y="1519522"/>
              <a:chExt cx="3863348" cy="2885576"/>
            </a:xfrm>
          </p:grpSpPr>
          <p:sp>
            <p:nvSpPr>
              <p:cNvPr id="6" name="Sisällön paikkamerkki 2">
                <a:extLst>
                  <a:ext uri="{FF2B5EF4-FFF2-40B4-BE49-F238E27FC236}">
                    <a16:creationId xmlns:a16="http://schemas.microsoft.com/office/drawing/2014/main" id="{2409B2E8-97F8-9700-7B9B-367D6162A5D3}"/>
                  </a:ext>
                </a:extLst>
              </p:cNvPr>
              <p:cNvSpPr txBox="1">
                <a:spLocks/>
              </p:cNvSpPr>
              <p:nvPr/>
            </p:nvSpPr>
            <p:spPr>
              <a:xfrm>
                <a:off x="4061374" y="3476235"/>
                <a:ext cx="3648794" cy="664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84E0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7" name="Kuva 6" descr="Kuva, joka sisältää kohteen henkilö, kohtaus, Lähikauppa, vaate&#10;&#10;Kuvaus luotu automaattisesti">
                <a:extLst>
                  <a:ext uri="{FF2B5EF4-FFF2-40B4-BE49-F238E27FC236}">
                    <a16:creationId xmlns:a16="http://schemas.microsoft.com/office/drawing/2014/main" id="{55A06C6F-84EC-B973-1155-F679D5906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026" y="1519522"/>
                <a:ext cx="3696696" cy="2885576"/>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 name="Suorakulmio: Pyöristetyt kulmat 3">
              <a:extLst>
                <a:ext uri="{FF2B5EF4-FFF2-40B4-BE49-F238E27FC236}">
                  <a16:creationId xmlns:a16="http://schemas.microsoft.com/office/drawing/2014/main" id="{F0452E4C-32D3-6BA7-FDB1-6DCF71C73CBA}"/>
                </a:ext>
              </a:extLst>
            </p:cNvPr>
            <p:cNvSpPr/>
            <p:nvPr/>
          </p:nvSpPr>
          <p:spPr>
            <a:xfrm>
              <a:off x="5288322" y="3384207"/>
              <a:ext cx="1656204" cy="517736"/>
            </a:xfrm>
            <a:prstGeom prst="round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FFFFFF"/>
                  </a:solidFill>
                  <a:effectLst/>
                  <a:uLnTx/>
                  <a:uFillTx/>
                  <a:latin typeface="Calibri Leipäteksti"/>
                  <a:ea typeface="+mn-ea"/>
                  <a:cs typeface="+mn-cs"/>
                </a:rPr>
                <a:t>Yhteishankinta-koulutukset</a:t>
              </a:r>
            </a:p>
          </p:txBody>
        </p:sp>
      </p:grpSp>
    </p:spTree>
    <p:extLst>
      <p:ext uri="{BB962C8B-B14F-4D97-AF65-F5344CB8AC3E}">
        <p14:creationId xmlns:p14="http://schemas.microsoft.com/office/powerpoint/2010/main" val="551873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Kuva 34">
            <a:extLst>
              <a:ext uri="{FF2B5EF4-FFF2-40B4-BE49-F238E27FC236}">
                <a16:creationId xmlns:a16="http://schemas.microsoft.com/office/drawing/2014/main" id="{3F5F9DC6-7FB2-4D4B-9BC9-EC82253BCE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940" y="1430257"/>
            <a:ext cx="2359821" cy="1573200"/>
          </a:xfrm>
          <a:prstGeom prst="rect">
            <a:avLst/>
          </a:prstGeom>
          <a:noFill/>
          <a:ln>
            <a:noFill/>
          </a:ln>
        </p:spPr>
      </p:pic>
      <p:sp>
        <p:nvSpPr>
          <p:cNvPr id="2" name="Kuusikulmio 1">
            <a:extLst>
              <a:ext uri="{FF2B5EF4-FFF2-40B4-BE49-F238E27FC236}">
                <a16:creationId xmlns:a16="http://schemas.microsoft.com/office/drawing/2014/main" id="{FBE9D7DB-044A-3A4D-B395-05B07449B464}"/>
              </a:ext>
            </a:extLst>
          </p:cNvPr>
          <p:cNvSpPr/>
          <p:nvPr/>
        </p:nvSpPr>
        <p:spPr>
          <a:xfrm>
            <a:off x="3083570" y="1438008"/>
            <a:ext cx="1960796" cy="1573200"/>
          </a:xfrm>
          <a:prstGeom prst="hexagon">
            <a:avLst/>
          </a:prstGeom>
          <a:solidFill>
            <a:srgbClr val="E84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tsikko 24">
            <a:extLst>
              <a:ext uri="{FF2B5EF4-FFF2-40B4-BE49-F238E27FC236}">
                <a16:creationId xmlns:a16="http://schemas.microsoft.com/office/drawing/2014/main" id="{2F2008B3-7308-4E4E-B10E-B7B33E8FB502}"/>
              </a:ext>
            </a:extLst>
          </p:cNvPr>
          <p:cNvSpPr>
            <a:spLocks noGrp="1"/>
          </p:cNvSpPr>
          <p:nvPr>
            <p:ph type="title"/>
          </p:nvPr>
        </p:nvSpPr>
        <p:spPr>
          <a:xfrm>
            <a:off x="592993" y="309983"/>
            <a:ext cx="10643047" cy="894822"/>
          </a:xfrm>
        </p:spPr>
        <p:txBody>
          <a:bodyPr vert="horz" lIns="91440" tIns="45720" rIns="91440" bIns="45720" rtlCol="0" anchor="b">
            <a:normAutofit fontScale="90000"/>
          </a:bodyPr>
          <a:lstStyle/>
          <a:p>
            <a:pPr algn="ctr"/>
            <a:r>
              <a:rPr lang="fi-FI">
                <a:solidFill>
                  <a:srgbClr val="E84E0F"/>
                </a:solidFill>
              </a:rPr>
              <a:t>Salpaus vastaa työnantajien ja työvoima-alueiden tarpeisiin</a:t>
            </a:r>
          </a:p>
        </p:txBody>
      </p:sp>
      <p:sp>
        <p:nvSpPr>
          <p:cNvPr id="6" name="Dian numeron paikkamerkki 5">
            <a:extLst>
              <a:ext uri="{FF2B5EF4-FFF2-40B4-BE49-F238E27FC236}">
                <a16:creationId xmlns:a16="http://schemas.microsoft.com/office/drawing/2014/main" id="{AEB33FFF-9E38-4427-AAC2-FE5F71C9DA05}"/>
              </a:ext>
            </a:extLst>
          </p:cNvPr>
          <p:cNvSpPr>
            <a:spLocks noGrp="1"/>
          </p:cNvSpPr>
          <p:nvPr>
            <p:ph type="sldNum" sz="quarter" idx="4"/>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Suorakulmio 25">
            <a:extLst>
              <a:ext uri="{FF2B5EF4-FFF2-40B4-BE49-F238E27FC236}">
                <a16:creationId xmlns:a16="http://schemas.microsoft.com/office/drawing/2014/main" id="{AD3AF8CD-B33A-9B48-836A-CCBE17E755CD}"/>
              </a:ext>
            </a:extLst>
          </p:cNvPr>
          <p:cNvSpPr/>
          <p:nvPr/>
        </p:nvSpPr>
        <p:spPr>
          <a:xfrm>
            <a:off x="3208622" y="1743745"/>
            <a:ext cx="1853076" cy="1182369"/>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Yhteistyö on suunnitelmallista ja tavoitteellista</a:t>
            </a:r>
          </a:p>
        </p:txBody>
      </p:sp>
      <p:pic>
        <p:nvPicPr>
          <p:cNvPr id="36" name="Picture 2" descr="Aikio-Airi">
            <a:extLst>
              <a:ext uri="{FF2B5EF4-FFF2-40B4-BE49-F238E27FC236}">
                <a16:creationId xmlns:a16="http://schemas.microsoft.com/office/drawing/2014/main" id="{A78CFE8A-96A5-B841-95B5-46B8145D79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4525" y="1720440"/>
            <a:ext cx="1177031" cy="1177031"/>
          </a:xfrm>
          <a:prstGeom prst="rect">
            <a:avLst/>
          </a:prstGeom>
          <a:noFill/>
          <a:extLst>
            <a:ext uri="{909E8E84-426E-40DD-AFC4-6F175D3DCCD1}">
              <a14:hiddenFill xmlns:a14="http://schemas.microsoft.com/office/drawing/2010/main">
                <a:solidFill>
                  <a:srgbClr val="FFFFFF"/>
                </a:solidFill>
              </a14:hiddenFill>
            </a:ext>
          </a:extLst>
        </p:spPr>
      </p:pic>
      <p:pic>
        <p:nvPicPr>
          <p:cNvPr id="39" name="Kuva 38">
            <a:extLst>
              <a:ext uri="{FF2B5EF4-FFF2-40B4-BE49-F238E27FC236}">
                <a16:creationId xmlns:a16="http://schemas.microsoft.com/office/drawing/2014/main" id="{2466266F-DF76-064F-B6B1-CD342669D7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5475" y="1426815"/>
            <a:ext cx="2360565" cy="1574759"/>
          </a:xfrm>
          <a:prstGeom prst="rect">
            <a:avLst/>
          </a:prstGeom>
          <a:noFill/>
          <a:ln>
            <a:noFill/>
          </a:ln>
        </p:spPr>
      </p:pic>
      <p:pic>
        <p:nvPicPr>
          <p:cNvPr id="40" name="Picture 4" descr="Manual workers working in warehouse Male and female worker working in warehouse. Forklift Stock Photo">
            <a:extLst>
              <a:ext uri="{FF2B5EF4-FFF2-40B4-BE49-F238E27FC236}">
                <a16:creationId xmlns:a16="http://schemas.microsoft.com/office/drawing/2014/main" id="{936952A6-AA81-374A-BC08-0F33C2AB6D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6245" y="3156944"/>
            <a:ext cx="2359795" cy="1573200"/>
          </a:xfrm>
          <a:prstGeom prst="rect">
            <a:avLst/>
          </a:prstGeom>
          <a:noFill/>
          <a:extLst>
            <a:ext uri="{909E8E84-426E-40DD-AFC4-6F175D3DCCD1}">
              <a14:hiddenFill xmlns:a14="http://schemas.microsoft.com/office/drawing/2010/main">
                <a:solidFill>
                  <a:srgbClr val="FFFFFF"/>
                </a:solidFill>
              </a14:hiddenFill>
            </a:ext>
          </a:extLst>
        </p:spPr>
      </p:pic>
      <p:sp>
        <p:nvSpPr>
          <p:cNvPr id="17" name="Kuusikulmio 16">
            <a:extLst>
              <a:ext uri="{FF2B5EF4-FFF2-40B4-BE49-F238E27FC236}">
                <a16:creationId xmlns:a16="http://schemas.microsoft.com/office/drawing/2014/main" id="{953AF164-697B-9949-8790-7C26FF6E94D6}"/>
              </a:ext>
            </a:extLst>
          </p:cNvPr>
          <p:cNvSpPr/>
          <p:nvPr/>
        </p:nvSpPr>
        <p:spPr>
          <a:xfrm>
            <a:off x="5152589" y="3030647"/>
            <a:ext cx="2100905" cy="1811125"/>
          </a:xfrm>
          <a:prstGeom prst="hexagon">
            <a:avLst/>
          </a:prstGeom>
          <a:solidFill>
            <a:srgbClr val="E84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Suorakulmio 30">
            <a:extLst>
              <a:ext uri="{FF2B5EF4-FFF2-40B4-BE49-F238E27FC236}">
                <a16:creationId xmlns:a16="http://schemas.microsoft.com/office/drawing/2014/main" id="{4B2F4881-2391-FD4B-A602-BFD2A80F2520}"/>
              </a:ext>
            </a:extLst>
          </p:cNvPr>
          <p:cNvSpPr/>
          <p:nvPr/>
        </p:nvSpPr>
        <p:spPr>
          <a:xfrm>
            <a:off x="5464480" y="3458157"/>
            <a:ext cx="14771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Oma yhteyshenkilö</a:t>
            </a:r>
          </a:p>
        </p:txBody>
      </p:sp>
      <p:sp>
        <p:nvSpPr>
          <p:cNvPr id="32" name="Suorakulmio 31">
            <a:extLst>
              <a:ext uri="{FF2B5EF4-FFF2-40B4-BE49-F238E27FC236}">
                <a16:creationId xmlns:a16="http://schemas.microsoft.com/office/drawing/2014/main" id="{BC801B53-D8AC-F14D-BB7B-332D2D5D0453}"/>
              </a:ext>
            </a:extLst>
          </p:cNvPr>
          <p:cNvSpPr/>
          <p:nvPr/>
        </p:nvSpPr>
        <p:spPr>
          <a:xfrm>
            <a:off x="3158962" y="3280957"/>
            <a:ext cx="20685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Calibri" panose="020F0502020204030204"/>
                <a:ea typeface="+mn-ea"/>
                <a:cs typeface="+mn-cs"/>
              </a:rPr>
              <a:t>Rekrytoinnin ja osaavan työvoiman saatavuuden turvaaminen</a:t>
            </a:r>
          </a:p>
        </p:txBody>
      </p:sp>
      <p:sp>
        <p:nvSpPr>
          <p:cNvPr id="18" name="Kuusikulmio 17">
            <a:extLst>
              <a:ext uri="{FF2B5EF4-FFF2-40B4-BE49-F238E27FC236}">
                <a16:creationId xmlns:a16="http://schemas.microsoft.com/office/drawing/2014/main" id="{1EFBBD43-D48D-B241-BD9F-A19DBFF30FE6}"/>
              </a:ext>
            </a:extLst>
          </p:cNvPr>
          <p:cNvSpPr/>
          <p:nvPr/>
        </p:nvSpPr>
        <p:spPr>
          <a:xfrm>
            <a:off x="7295763" y="1426815"/>
            <a:ext cx="1958400" cy="1574759"/>
          </a:xfrm>
          <a:prstGeom prst="hexagon">
            <a:avLst/>
          </a:prstGeom>
          <a:solidFill>
            <a:srgbClr val="E84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32">
            <a:extLst>
              <a:ext uri="{FF2B5EF4-FFF2-40B4-BE49-F238E27FC236}">
                <a16:creationId xmlns:a16="http://schemas.microsoft.com/office/drawing/2014/main" id="{7858B8D7-D63A-9C4D-B520-CFD653726600}"/>
              </a:ext>
            </a:extLst>
          </p:cNvPr>
          <p:cNvSpPr/>
          <p:nvPr/>
        </p:nvSpPr>
        <p:spPr>
          <a:xfrm>
            <a:off x="7418622" y="1691483"/>
            <a:ext cx="17604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FFFFFF"/>
                </a:solidFill>
                <a:effectLst/>
                <a:uLnTx/>
                <a:uFillTx/>
                <a:latin typeface="Calibri" panose="020F0502020204030204"/>
                <a:ea typeface="+mn-ea"/>
                <a:cs typeface="+mn-cs"/>
              </a:rPr>
              <a:t>Yritysten henkilöstön osaamisen kehittäminen</a:t>
            </a:r>
          </a:p>
        </p:txBody>
      </p:sp>
      <p:sp>
        <p:nvSpPr>
          <p:cNvPr id="19" name="Kuusikulmio 18">
            <a:extLst>
              <a:ext uri="{FF2B5EF4-FFF2-40B4-BE49-F238E27FC236}">
                <a16:creationId xmlns:a16="http://schemas.microsoft.com/office/drawing/2014/main" id="{0B0C37C3-141C-BB49-B535-1BAE7B3F53E4}"/>
              </a:ext>
            </a:extLst>
          </p:cNvPr>
          <p:cNvSpPr/>
          <p:nvPr/>
        </p:nvSpPr>
        <p:spPr>
          <a:xfrm>
            <a:off x="7300907" y="3155958"/>
            <a:ext cx="1957947" cy="1573200"/>
          </a:xfrm>
          <a:prstGeom prst="hexagon">
            <a:avLst/>
          </a:prstGeom>
          <a:solidFill>
            <a:srgbClr val="E84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Suorakulmio 33">
            <a:extLst>
              <a:ext uri="{FF2B5EF4-FFF2-40B4-BE49-F238E27FC236}">
                <a16:creationId xmlns:a16="http://schemas.microsoft.com/office/drawing/2014/main" id="{11CF8216-D2DA-BA4D-B8B7-273AA8191B86}"/>
              </a:ext>
            </a:extLst>
          </p:cNvPr>
          <p:cNvSpPr/>
          <p:nvPr/>
        </p:nvSpPr>
        <p:spPr>
          <a:xfrm>
            <a:off x="7274323" y="3613045"/>
            <a:ext cx="2049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Opiskelijoiden oppimispolut</a:t>
            </a:r>
          </a:p>
        </p:txBody>
      </p:sp>
      <p:pic>
        <p:nvPicPr>
          <p:cNvPr id="3" name="Kuva 2">
            <a:extLst>
              <a:ext uri="{FF2B5EF4-FFF2-40B4-BE49-F238E27FC236}">
                <a16:creationId xmlns:a16="http://schemas.microsoft.com/office/drawing/2014/main" id="{52F4584F-54D4-411D-92CA-7AAB705F7D8D}"/>
              </a:ext>
            </a:extLst>
          </p:cNvPr>
          <p:cNvPicPr>
            <a:picLocks noChangeAspect="1"/>
          </p:cNvPicPr>
          <p:nvPr/>
        </p:nvPicPr>
        <p:blipFill>
          <a:blip r:embed="rId6"/>
          <a:stretch>
            <a:fillRect/>
          </a:stretch>
        </p:blipFill>
        <p:spPr>
          <a:xfrm>
            <a:off x="5614356" y="4990561"/>
            <a:ext cx="1177200" cy="1177200"/>
          </a:xfrm>
          <a:prstGeom prst="rect">
            <a:avLst/>
          </a:prstGeom>
        </p:spPr>
      </p:pic>
      <p:pic>
        <p:nvPicPr>
          <p:cNvPr id="7" name="Kuva 6">
            <a:extLst>
              <a:ext uri="{FF2B5EF4-FFF2-40B4-BE49-F238E27FC236}">
                <a16:creationId xmlns:a16="http://schemas.microsoft.com/office/drawing/2014/main" id="{CDACA7DD-C01C-D658-C3EC-6D0F603CDABE}"/>
              </a:ext>
            </a:extLst>
          </p:cNvPr>
          <p:cNvPicPr>
            <a:picLocks noChangeAspect="1"/>
          </p:cNvPicPr>
          <p:nvPr/>
        </p:nvPicPr>
        <p:blipFill>
          <a:blip r:embed="rId7"/>
          <a:stretch>
            <a:fillRect/>
          </a:stretch>
        </p:blipFill>
        <p:spPr>
          <a:xfrm>
            <a:off x="8532540" y="4947604"/>
            <a:ext cx="2743200" cy="1573200"/>
          </a:xfrm>
          <a:prstGeom prst="rect">
            <a:avLst/>
          </a:prstGeom>
        </p:spPr>
      </p:pic>
      <p:sp>
        <p:nvSpPr>
          <p:cNvPr id="5" name="Kuusikulmio 4">
            <a:extLst>
              <a:ext uri="{FF2B5EF4-FFF2-40B4-BE49-F238E27FC236}">
                <a16:creationId xmlns:a16="http://schemas.microsoft.com/office/drawing/2014/main" id="{BDD61CE3-8A04-4CD2-DDDE-07FD0FAD4CDB}"/>
              </a:ext>
            </a:extLst>
          </p:cNvPr>
          <p:cNvSpPr/>
          <p:nvPr/>
        </p:nvSpPr>
        <p:spPr>
          <a:xfrm>
            <a:off x="7300680" y="4930092"/>
            <a:ext cx="1958400" cy="15732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Opettajien työelämä-jaksot</a:t>
            </a:r>
          </a:p>
        </p:txBody>
      </p:sp>
      <p:pic>
        <p:nvPicPr>
          <p:cNvPr id="8" name="Kuva 7">
            <a:extLst>
              <a:ext uri="{FF2B5EF4-FFF2-40B4-BE49-F238E27FC236}">
                <a16:creationId xmlns:a16="http://schemas.microsoft.com/office/drawing/2014/main" id="{343B93A2-6F47-C711-A431-02EB8084D2CF}"/>
              </a:ext>
            </a:extLst>
          </p:cNvPr>
          <p:cNvPicPr>
            <a:picLocks noChangeAspect="1"/>
          </p:cNvPicPr>
          <p:nvPr/>
        </p:nvPicPr>
        <p:blipFill>
          <a:blip r:embed="rId8"/>
          <a:stretch>
            <a:fillRect/>
          </a:stretch>
        </p:blipFill>
        <p:spPr>
          <a:xfrm>
            <a:off x="1137122" y="3212142"/>
            <a:ext cx="2989080" cy="1573200"/>
          </a:xfrm>
          <a:prstGeom prst="rect">
            <a:avLst/>
          </a:prstGeom>
        </p:spPr>
      </p:pic>
      <p:sp>
        <p:nvSpPr>
          <p:cNvPr id="16" name="Kuusikulmio 15">
            <a:extLst>
              <a:ext uri="{FF2B5EF4-FFF2-40B4-BE49-F238E27FC236}">
                <a16:creationId xmlns:a16="http://schemas.microsoft.com/office/drawing/2014/main" id="{C4832434-47D8-CF44-9397-5BAAAB08608A}"/>
              </a:ext>
            </a:extLst>
          </p:cNvPr>
          <p:cNvSpPr/>
          <p:nvPr/>
        </p:nvSpPr>
        <p:spPr>
          <a:xfrm>
            <a:off x="3103298" y="3204391"/>
            <a:ext cx="1958400" cy="1573200"/>
          </a:xfrm>
          <a:prstGeom prst="hexagon">
            <a:avLst/>
          </a:prstGeom>
          <a:solidFill>
            <a:srgbClr val="E84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Osaavan työvoiman saanti yrityksiin</a:t>
            </a:r>
          </a:p>
        </p:txBody>
      </p:sp>
      <p:pic>
        <p:nvPicPr>
          <p:cNvPr id="9" name="Kuva 8">
            <a:extLst>
              <a:ext uri="{FF2B5EF4-FFF2-40B4-BE49-F238E27FC236}">
                <a16:creationId xmlns:a16="http://schemas.microsoft.com/office/drawing/2014/main" id="{81543564-81F9-9FC0-85EF-4B2E4CDE5996}"/>
              </a:ext>
            </a:extLst>
          </p:cNvPr>
          <p:cNvPicPr>
            <a:picLocks noChangeAspect="1"/>
          </p:cNvPicPr>
          <p:nvPr/>
        </p:nvPicPr>
        <p:blipFill>
          <a:blip r:embed="rId9"/>
          <a:stretch>
            <a:fillRect/>
          </a:stretch>
        </p:blipFill>
        <p:spPr>
          <a:xfrm>
            <a:off x="1158071" y="4937843"/>
            <a:ext cx="2359800" cy="1573200"/>
          </a:xfrm>
          <a:prstGeom prst="rect">
            <a:avLst/>
          </a:prstGeom>
        </p:spPr>
      </p:pic>
      <p:sp>
        <p:nvSpPr>
          <p:cNvPr id="4" name="Kuusikulmio 3">
            <a:extLst>
              <a:ext uri="{FF2B5EF4-FFF2-40B4-BE49-F238E27FC236}">
                <a16:creationId xmlns:a16="http://schemas.microsoft.com/office/drawing/2014/main" id="{F8622E31-CBBD-290B-1907-71C0104FF6B9}"/>
              </a:ext>
            </a:extLst>
          </p:cNvPr>
          <p:cNvSpPr/>
          <p:nvPr/>
        </p:nvSpPr>
        <p:spPr>
          <a:xfrm>
            <a:off x="3132397" y="4930092"/>
            <a:ext cx="1958400" cy="15732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rPr>
              <a:t>Työpaikka-ohjaajien koulutus ja tuki</a:t>
            </a:r>
          </a:p>
        </p:txBody>
      </p:sp>
    </p:spTree>
    <p:extLst>
      <p:ext uri="{BB962C8B-B14F-4D97-AF65-F5344CB8AC3E}">
        <p14:creationId xmlns:p14="http://schemas.microsoft.com/office/powerpoint/2010/main" val="1307905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22CA4FC-F721-BF49-D276-08ADE141A4A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fi-FI"/>
              <a:t>lopetusdia</a:t>
            </a:r>
          </a:p>
        </p:txBody>
      </p:sp>
      <p:sp>
        <p:nvSpPr>
          <p:cNvPr id="2" name="Dian numeron paikkamerkki 1"/>
          <p:cNvSpPr>
            <a:spLocks noGrp="1"/>
          </p:cNvSpPr>
          <p:nvPr>
            <p:ph type="sldNum" sz="quarter" idx="4"/>
          </p:nvPr>
        </p:nvSpPr>
        <p:spPr/>
        <p:txBody>
          <a:bodyPr/>
          <a:lstStyle/>
          <a:p>
            <a:fld id="{C47F7060-961A-4FDB-AE8A-ADF672563E2F}" type="slidenum">
              <a:rPr lang="fi-FI" smtClean="0"/>
              <a:pPr/>
              <a:t>53</a:t>
            </a:fld>
            <a:endParaRPr lang="fi-FI"/>
          </a:p>
        </p:txBody>
      </p:sp>
    </p:spTree>
    <p:extLst>
      <p:ext uri="{BB962C8B-B14F-4D97-AF65-F5344CB8AC3E}">
        <p14:creationId xmlns:p14="http://schemas.microsoft.com/office/powerpoint/2010/main" val="418399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468173" y="406226"/>
            <a:ext cx="5490175" cy="584462"/>
          </a:xfrm>
        </p:spPr>
        <p:txBody>
          <a:bodyPr anchor="ctr">
            <a:normAutofit fontScale="90000"/>
          </a:bodyPr>
          <a:lstStyle/>
          <a:p>
            <a:r>
              <a:rPr lang="fi-FI" sz="2800"/>
              <a:t>Rahoitusleikkaukset ja  taloussuunnitelman valmistelu 2025-2027</a:t>
            </a:r>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468173" y="1260075"/>
            <a:ext cx="4989841" cy="4777563"/>
          </a:xfrm>
        </p:spPr>
        <p:txBody>
          <a:bodyPr/>
          <a:lstStyle/>
          <a:p>
            <a:r>
              <a:rPr lang="fi-FI" dirty="0"/>
              <a:t>Ammatillisen koulutuksen määräraha vähenee 120 M€, joka laskee opiskelijavuosia ensi vuonna noin 11 000:lla. Kokonaismäärä ensi vuonna oli 169 000 opiskelijavuotta. Leikkaus rahassa ja vuosissa on noin 6 %. </a:t>
            </a:r>
          </a:p>
          <a:p>
            <a:r>
              <a:rPr lang="fi-FI" dirty="0"/>
              <a:t>Rahoitusleikkaus budjetoitu talousarviossa Salpaukselle noin -4 M€, 325 opiskelijavuotta. Salpauksen rahoituksen kokonaismäärä tänä vuonna on 64,6 M€ ja 5892 opiskelijavuotta. </a:t>
            </a:r>
          </a:p>
          <a:p>
            <a:r>
              <a:rPr lang="fi-FI" dirty="0"/>
              <a:t>Indeksi huomioiden valtionosuusrahoitus laskee talousarviossa -2,9 M€, -4,5 % vuonna 2025.</a:t>
            </a:r>
          </a:p>
          <a:p>
            <a:r>
              <a:rPr lang="fi-FI" dirty="0"/>
              <a:t>Ennakkotieto OKM (11/24) vähenevistä opiskelijavuosista 58 suurempi, rahassa noin -650 000 €</a:t>
            </a:r>
          </a:p>
          <a:p>
            <a:endParaRPr lang="en-US" dirty="0"/>
          </a:p>
        </p:txBody>
      </p:sp>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defTabSz="914400" rtl="0" eaLnBrk="1" fontAlgn="auto" latinLnBrk="0" hangingPunct="1">
              <a:spcBef>
                <a:spcPts val="0"/>
              </a:spcBef>
              <a:spcAft>
                <a:spcPts val="600"/>
              </a:spcAft>
              <a:buClrTx/>
              <a:buSzTx/>
              <a:buFontTx/>
              <a:buNone/>
              <a:tabLst/>
              <a:defRPr/>
            </a:pPr>
            <a:fld id="{C47F7060-961A-4FDB-AE8A-ADF672563E2F}" type="slidenum">
              <a:rPr kumimoji="0" lang="fi-FI" b="0" i="0" u="none" strike="noStrike" kern="1200" cap="none" spc="0" normalizeH="0" baseline="0" noProof="0" smtClean="0">
                <a:ln>
                  <a:noFill/>
                </a:ln>
                <a:solidFill>
                  <a:schemeClr val="tx1"/>
                </a:solidFill>
                <a:effectLst/>
                <a:uLnTx/>
                <a:uFillTx/>
              </a:rPr>
              <a:pPr marL="0" marR="0" lvl="0" indent="0" defTabSz="914400" rtl="0" eaLnBrk="1" fontAlgn="auto" latinLnBrk="0" hangingPunct="1">
                <a:spcBef>
                  <a:spcPts val="0"/>
                </a:spcBef>
                <a:spcAft>
                  <a:spcPts val="600"/>
                </a:spcAft>
                <a:buClrTx/>
                <a:buSzTx/>
                <a:buFontTx/>
                <a:buNone/>
                <a:tabLst/>
                <a:defRPr/>
              </a:pPr>
              <a:t>6</a:t>
            </a:fld>
            <a:endParaRPr kumimoji="0" lang="fi-FI" b="0" i="0" u="none" strike="noStrike" kern="1200" cap="none" spc="0" normalizeH="0" baseline="0" noProof="0">
              <a:ln>
                <a:noFill/>
              </a:ln>
              <a:solidFill>
                <a:schemeClr val="tx1"/>
              </a:solidFill>
              <a:effectLst/>
              <a:uLnTx/>
              <a:uFillTx/>
            </a:endParaRPr>
          </a:p>
        </p:txBody>
      </p:sp>
      <p:sp>
        <p:nvSpPr>
          <p:cNvPr id="7" name="Kuvan paikkamerkki 6">
            <a:extLst>
              <a:ext uri="{FF2B5EF4-FFF2-40B4-BE49-F238E27FC236}">
                <a16:creationId xmlns:a16="http://schemas.microsoft.com/office/drawing/2014/main" id="{546E1C6B-7FC9-8635-2951-5D5A04F07897}"/>
              </a:ext>
            </a:extLst>
          </p:cNvPr>
          <p:cNvSpPr>
            <a:spLocks noGrp="1"/>
          </p:cNvSpPr>
          <p:nvPr>
            <p:ph type="pic" sz="quarter" idx="11"/>
          </p:nvPr>
        </p:nvSpPr>
        <p:spPr/>
        <p:txBody>
          <a:bodyPr/>
          <a:lstStyle/>
          <a:p>
            <a:endParaRPr lang="fi-FI"/>
          </a:p>
        </p:txBody>
      </p:sp>
      <p:pic>
        <p:nvPicPr>
          <p:cNvPr id="15" name="Kuva 14">
            <a:extLst>
              <a:ext uri="{FF2B5EF4-FFF2-40B4-BE49-F238E27FC236}">
                <a16:creationId xmlns:a16="http://schemas.microsoft.com/office/drawing/2014/main" id="{067900B7-6B59-F2D8-0BE8-75B932534DAE}"/>
              </a:ext>
            </a:extLst>
          </p:cNvPr>
          <p:cNvPicPr>
            <a:picLocks noChangeAspect="1"/>
          </p:cNvPicPr>
          <p:nvPr/>
        </p:nvPicPr>
        <p:blipFill>
          <a:blip r:embed="rId3"/>
          <a:stretch>
            <a:fillRect/>
          </a:stretch>
        </p:blipFill>
        <p:spPr>
          <a:xfrm>
            <a:off x="6164524" y="735328"/>
            <a:ext cx="5974180" cy="5016543"/>
          </a:xfrm>
          <a:prstGeom prst="rect">
            <a:avLst/>
          </a:prstGeom>
        </p:spPr>
      </p:pic>
    </p:spTree>
    <p:extLst>
      <p:ext uri="{BB962C8B-B14F-4D97-AF65-F5344CB8AC3E}">
        <p14:creationId xmlns:p14="http://schemas.microsoft.com/office/powerpoint/2010/main" val="295566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AC231A-AEDB-A386-F3FA-AF9F42F4D051}"/>
              </a:ext>
            </a:extLst>
          </p:cNvPr>
          <p:cNvSpPr>
            <a:spLocks noGrp="1"/>
          </p:cNvSpPr>
          <p:nvPr>
            <p:ph type="title"/>
          </p:nvPr>
        </p:nvSpPr>
        <p:spPr>
          <a:xfrm>
            <a:off x="622561" y="266206"/>
            <a:ext cx="10643047" cy="894822"/>
          </a:xfrm>
        </p:spPr>
        <p:txBody>
          <a:bodyPr>
            <a:normAutofit fontScale="90000"/>
          </a:bodyPr>
          <a:lstStyle/>
          <a:p>
            <a:r>
              <a:rPr lang="fi-FI">
                <a:cs typeface="Times New Roman" panose="02020603050405020304" pitchFamily="18" charset="0"/>
              </a:rPr>
              <a:t>Talousarvio 2025 ja toiminta- ja taloussuunnitelman valmistelu 2025-2027</a:t>
            </a:r>
            <a:endParaRPr lang="fi-FI"/>
          </a:p>
        </p:txBody>
      </p:sp>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kstiruutu 3">
            <a:extLst>
              <a:ext uri="{FF2B5EF4-FFF2-40B4-BE49-F238E27FC236}">
                <a16:creationId xmlns:a16="http://schemas.microsoft.com/office/drawing/2014/main" id="{B580997B-D923-18C3-B2BF-A64C8041FCEB}"/>
              </a:ext>
            </a:extLst>
          </p:cNvPr>
          <p:cNvSpPr txBox="1"/>
          <p:nvPr/>
        </p:nvSpPr>
        <p:spPr>
          <a:xfrm>
            <a:off x="779878" y="1347616"/>
            <a:ext cx="11148642" cy="5016758"/>
          </a:xfrm>
          <a:prstGeom prst="rect">
            <a:avLst/>
          </a:prstGeom>
          <a:noFill/>
        </p:spPr>
        <p:txBody>
          <a:bodyPr wrap="square" lIns="91440" tIns="45720" rIns="91440" bIns="45720" rtlCol="0" anchor="t">
            <a:spAutoFit/>
          </a:bodyPr>
          <a:lstStyle/>
          <a:p>
            <a:pPr lvl="0">
              <a:defRPr/>
            </a:pPr>
            <a:r>
              <a:rPr lang="fi-FI" sz="2000" dirty="0">
                <a:solidFill>
                  <a:srgbClr val="323130"/>
                </a:solidFill>
                <a:highlight>
                  <a:srgbClr val="FFFFFF"/>
                </a:highlight>
                <a:latin typeface="var(--fontFamilyCustomFont900, var(--fontFamilyBase))"/>
              </a:rPr>
              <a:t>Kilpailu osaajista kiristyy ja siksi Salpausta vahvistetaan vetovoimaisena työnantajana. </a:t>
            </a:r>
          </a:p>
          <a:p>
            <a:pPr lvl="0">
              <a:defRPr/>
            </a:pPr>
            <a:r>
              <a:rPr lang="fi-FI" sz="2000" dirty="0">
                <a:solidFill>
                  <a:srgbClr val="323130"/>
                </a:solidFill>
                <a:highlight>
                  <a:srgbClr val="FFFFFF"/>
                </a:highlight>
                <a:latin typeface="var(--fontFamilyCustomFont900, var(--fontFamilyBase))"/>
              </a:rPr>
              <a:t>Kehitämme </a:t>
            </a: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henkilöstölle tarjottavia etuja, polkupyöräetu, </a:t>
            </a:r>
            <a:r>
              <a:rPr kumimoji="0" lang="fi-FI" sz="2000" b="0" i="0" u="none" strike="noStrike" kern="1200" cap="none" spc="0" normalizeH="0" baseline="0" noProof="0" dirty="0" err="1">
                <a:ln>
                  <a:noFill/>
                </a:ln>
                <a:solidFill>
                  <a:srgbClr val="323130"/>
                </a:solidFill>
                <a:effectLst/>
                <a:highlight>
                  <a:srgbClr val="FFFFFF"/>
                </a:highlight>
                <a:uLnTx/>
                <a:uFillTx/>
                <a:latin typeface="var(--fontFamilyCustomFont900, var(--fontFamilyBase))"/>
                <a:ea typeface="+mn-ea"/>
                <a:cs typeface="+mn-cs"/>
              </a:rPr>
              <a:t>ePassi</a:t>
            </a: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 </a:t>
            </a:r>
            <a:r>
              <a:rPr kumimoji="0" lang="fi-FI" sz="2000" b="0" i="0" u="none" strike="noStrike" kern="1200" cap="none" spc="0" normalizeH="0" baseline="0" noProof="0" dirty="0" err="1">
                <a:ln>
                  <a:noFill/>
                </a:ln>
                <a:solidFill>
                  <a:srgbClr val="323130"/>
                </a:solidFill>
                <a:effectLst/>
                <a:highlight>
                  <a:srgbClr val="FFFFFF"/>
                </a:highlight>
                <a:uLnTx/>
                <a:uFillTx/>
                <a:latin typeface="var(--fontFamilyCustomFont900, var(--fontFamilyBase))"/>
                <a:ea typeface="+mn-ea"/>
                <a:cs typeface="+mn-cs"/>
              </a:rPr>
              <a:t>flex</a:t>
            </a: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 etu</a:t>
            </a:r>
          </a:p>
          <a:p>
            <a:pPr marL="800100" lvl="1" indent="-342900">
              <a:buFont typeface="Wingdings" panose="05000000000000000000" pitchFamily="2" charset="2"/>
              <a:buChar char="Ø"/>
              <a:defRPr/>
            </a:pPr>
            <a:r>
              <a:rPr lang="fi-FI" sz="2000" dirty="0">
                <a:solidFill>
                  <a:srgbClr val="323130"/>
                </a:solidFill>
                <a:highlight>
                  <a:srgbClr val="FFFFFF"/>
                </a:highlight>
                <a:latin typeface="var(--fontFamilyCustomFont900, var(--fontFamilyBase))"/>
              </a:rPr>
              <a:t>TA 2025 määrärahavaraus työkyvyn ylläpitoon 288 000 euroa</a:t>
            </a:r>
            <a:endPar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endParaRPr>
          </a:p>
          <a:p>
            <a:pPr marL="800100" lvl="1" indent="-342900">
              <a:buFont typeface="Wingdings" panose="05000000000000000000" pitchFamily="2" charset="2"/>
              <a:buChar char="Ø"/>
              <a:defRPr/>
            </a:pPr>
            <a:endParaRPr lang="fi-FI" sz="2000" dirty="0">
              <a:solidFill>
                <a:srgbClr val="323130"/>
              </a:solidFill>
              <a:highlight>
                <a:srgbClr val="FFFFFF"/>
              </a:highlight>
              <a:latin typeface="var(--fontFamilyCustomFont900, var(--fontFamilyBase))"/>
            </a:endParaRPr>
          </a:p>
          <a:p>
            <a:pPr>
              <a:defRPr/>
            </a:pP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Osana vuoden 2024 </a:t>
            </a:r>
            <a:r>
              <a:rPr lang="fi-FI" sz="2000" dirty="0">
                <a:solidFill>
                  <a:srgbClr val="323130"/>
                </a:solidFill>
                <a:highlight>
                  <a:srgbClr val="FFFFFF"/>
                </a:highlight>
                <a:latin typeface="var(--fontFamilyCustomFont900, var(--fontFamilyBase))"/>
              </a:rPr>
              <a:t>henkilöstön joulumuistamista julkaisemme </a:t>
            </a:r>
            <a:r>
              <a:rPr lang="fi-FI" sz="2000" dirty="0" err="1">
                <a:solidFill>
                  <a:srgbClr val="323130"/>
                </a:solidFill>
                <a:highlight>
                  <a:srgbClr val="FFFFFF"/>
                </a:highlight>
                <a:latin typeface="var(--fontFamilyCustomFont900, var(--fontFamilyBase))"/>
              </a:rPr>
              <a:t>ePassi</a:t>
            </a:r>
            <a:r>
              <a:rPr lang="fi-FI" sz="2000" dirty="0">
                <a:solidFill>
                  <a:srgbClr val="323130"/>
                </a:solidFill>
                <a:highlight>
                  <a:srgbClr val="FFFFFF"/>
                </a:highlight>
                <a:latin typeface="var(--fontFamilyCustomFont900, var(--fontFamilyBase))"/>
              </a:rPr>
              <a:t> henkilöstöedun korotuksen 200 eurosta 400 euroon vuoden 2025 alusta. Haastavana aikana julkaistavalla edun korotuksella </a:t>
            </a: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on taustalla  halu kiittää henkilöstöä hyvin tehdystä työstä, myös tavoite tukea henkilöstön liikkumista ja hyvinvointia.</a:t>
            </a:r>
          </a:p>
          <a:p>
            <a:pPr>
              <a:defRPr/>
            </a:pPr>
            <a:endParaRPr lang="fi-FI" sz="2000" dirty="0">
              <a:solidFill>
                <a:srgbClr val="323130"/>
              </a:solidFill>
              <a:highlight>
                <a:srgbClr val="FFFFFF"/>
              </a:highlight>
              <a:latin typeface="var(--fontFamilyCustomFont900, var(--fontFamilyBase))"/>
            </a:endParaRPr>
          </a:p>
          <a:p>
            <a:pPr>
              <a:defRPr/>
            </a:pP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Etu on kustannustehokas tapa kiittää ja kannustaa henkilöstöä. Taustalla on myös alueellinen vertailu julkistaustaisiin työnantajiin. Päijät-Hämeen alueen suurimmat julkiset työnantajat tarjoavat henkilöstölleen </a:t>
            </a:r>
            <a:r>
              <a:rPr kumimoji="0" lang="fi-FI" sz="2000" b="0" i="0" u="none" strike="noStrike" kern="1200" cap="none" spc="0" normalizeH="0" baseline="0" noProof="0" dirty="0" err="1">
                <a:ln>
                  <a:noFill/>
                </a:ln>
                <a:solidFill>
                  <a:srgbClr val="323130"/>
                </a:solidFill>
                <a:effectLst/>
                <a:highlight>
                  <a:srgbClr val="FFFFFF"/>
                </a:highlight>
                <a:uLnTx/>
                <a:uFillTx/>
                <a:latin typeface="var(--fontFamilyCustomFont900, var(--fontFamilyBase))"/>
                <a:ea typeface="+mn-ea"/>
                <a:cs typeface="+mn-cs"/>
              </a:rPr>
              <a:t>ePassia</a:t>
            </a:r>
            <a:r>
              <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rPr>
              <a:t> vastaavaa etua 400 euroa vuodessa. Salpauksella ei ole mitään syytä erota tästä linjasta. Koulutuskeskus Salpaus on tehnyt koko henkilöstönsä kanssa erinomaista ja esimerkillistä työtä kuntayhtymän toiminnan ja talouden hoidossa.</a:t>
            </a:r>
          </a:p>
          <a:p>
            <a:pPr marL="342900" indent="-342900">
              <a:buFont typeface="Wingdings" panose="05000000000000000000" pitchFamily="2" charset="2"/>
              <a:buChar char="Ø"/>
              <a:defRPr/>
            </a:pPr>
            <a:endParaRPr kumimoji="0" lang="fi-FI" sz="2000" b="0" i="0" u="none" strike="noStrike" kern="1200" cap="none" spc="0" normalizeH="0" baseline="0" noProof="0" dirty="0">
              <a:ln>
                <a:noFill/>
              </a:ln>
              <a:solidFill>
                <a:srgbClr val="323130"/>
              </a:solidFill>
              <a:effectLst/>
              <a:highlight>
                <a:srgbClr val="FFFFFF"/>
              </a:highlight>
              <a:uLnTx/>
              <a:uFillTx/>
              <a:latin typeface="var(--fontFamilyCustomFont900, var(--fontFamilyBase))"/>
              <a:ea typeface="+mn-ea"/>
              <a:cs typeface="+mn-cs"/>
            </a:endParaRPr>
          </a:p>
          <a:p>
            <a:pPr>
              <a:defRPr/>
            </a:pPr>
            <a:r>
              <a:rPr kumimoji="0" lang="fi-FI" sz="2000" b="1" i="0" u="none" strike="noStrike" kern="1200" cap="none" spc="0" normalizeH="0" baseline="0" noProof="0" dirty="0">
                <a:ln>
                  <a:noFill/>
                </a:ln>
                <a:solidFill>
                  <a:srgbClr val="E84E0F"/>
                </a:solidFill>
                <a:effectLst/>
                <a:highlight>
                  <a:srgbClr val="FFFFFF"/>
                </a:highlight>
                <a:uLnTx/>
                <a:uFillTx/>
                <a:latin typeface="var(--fontFamilyCustomFont900, var(--fontFamilyBase))"/>
                <a:ea typeface="+mn-ea"/>
                <a:cs typeface="+mn-cs"/>
              </a:rPr>
              <a:t>Päätös henkilöstöetujen jatkosta tehdään vuosittain osana talousarviota, jolloin arvioidaan toisaalta kuntayhtymän mahdollisuudet ja toimintaympäristön muutokset tältä osin. </a:t>
            </a:r>
          </a:p>
        </p:txBody>
      </p:sp>
    </p:spTree>
    <p:extLst>
      <p:ext uri="{BB962C8B-B14F-4D97-AF65-F5344CB8AC3E}">
        <p14:creationId xmlns:p14="http://schemas.microsoft.com/office/powerpoint/2010/main" val="247306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kuvakaappaus, Fontti, numero&#10;&#10;Kuvaus luotu automaattisesti">
            <a:extLst>
              <a:ext uri="{FF2B5EF4-FFF2-40B4-BE49-F238E27FC236}">
                <a16:creationId xmlns:a16="http://schemas.microsoft.com/office/drawing/2014/main" id="{7FCCCA68-5A66-E2AD-09E7-0234F614BDC5}"/>
              </a:ext>
            </a:extLst>
          </p:cNvPr>
          <p:cNvPicPr>
            <a:picLocks noChangeAspect="1"/>
          </p:cNvPicPr>
          <p:nvPr/>
        </p:nvPicPr>
        <p:blipFill>
          <a:blip r:embed="rId2"/>
          <a:stretch>
            <a:fillRect/>
          </a:stretch>
        </p:blipFill>
        <p:spPr>
          <a:xfrm>
            <a:off x="7634458" y="2132833"/>
            <a:ext cx="4242911" cy="2881617"/>
          </a:xfrm>
          <a:prstGeom prst="rect">
            <a:avLst/>
          </a:prstGeom>
        </p:spPr>
      </p:pic>
      <p:sp>
        <p:nvSpPr>
          <p:cNvPr id="2" name="Otsikko 1">
            <a:extLst>
              <a:ext uri="{FF2B5EF4-FFF2-40B4-BE49-F238E27FC236}">
                <a16:creationId xmlns:a16="http://schemas.microsoft.com/office/drawing/2014/main" id="{1FAC231A-AEDB-A386-F3FA-AF9F42F4D051}"/>
              </a:ext>
            </a:extLst>
          </p:cNvPr>
          <p:cNvSpPr>
            <a:spLocks noGrp="1"/>
          </p:cNvSpPr>
          <p:nvPr>
            <p:ph type="title"/>
          </p:nvPr>
        </p:nvSpPr>
        <p:spPr>
          <a:xfrm>
            <a:off x="640067" y="638133"/>
            <a:ext cx="10643047" cy="894822"/>
          </a:xfrm>
        </p:spPr>
        <p:txBody>
          <a:bodyPr>
            <a:normAutofit fontScale="90000"/>
          </a:bodyPr>
          <a:lstStyle/>
          <a:p>
            <a:r>
              <a:rPr lang="fi-FI">
                <a:cs typeface="Times New Roman" panose="02020603050405020304" pitchFamily="18" charset="0"/>
              </a:rPr>
              <a:t>Talousarvio 2025 ja toiminta- ja taloussuunnitelman valmistelu 2025-2027</a:t>
            </a:r>
            <a:endParaRPr lang="fi-FI"/>
          </a:p>
        </p:txBody>
      </p:sp>
      <p:sp>
        <p:nvSpPr>
          <p:cNvPr id="3" name="Dian numeron paikkamerkki 2">
            <a:extLst>
              <a:ext uri="{FF2B5EF4-FFF2-40B4-BE49-F238E27FC236}">
                <a16:creationId xmlns:a16="http://schemas.microsoft.com/office/drawing/2014/main" id="{68DE8972-2A5B-4AFC-7C4F-4FBC5C9200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7060-961A-4FDB-AE8A-ADF672563E2F}" type="slidenum">
              <a:rPr kumimoji="0" lang="fi-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kstiruutu 3">
            <a:extLst>
              <a:ext uri="{FF2B5EF4-FFF2-40B4-BE49-F238E27FC236}">
                <a16:creationId xmlns:a16="http://schemas.microsoft.com/office/drawing/2014/main" id="{B580997B-D923-18C3-B2BF-A64C8041FCEB}"/>
              </a:ext>
            </a:extLst>
          </p:cNvPr>
          <p:cNvSpPr txBox="1"/>
          <p:nvPr/>
        </p:nvSpPr>
        <p:spPr>
          <a:xfrm>
            <a:off x="640067" y="2155625"/>
            <a:ext cx="6766634" cy="3477875"/>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Henkilöstön keski-iän nousu ja kiihtyvä eläkeiän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      saavuttaminen mahdollistaa joiltakin muutosten tekemisen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      ilman esimerkiksi irtisanomisia.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Myös muun kuin opetushenkilöstön rekrytointien tarkkaa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      harkintaa jatketaan kuten on tehty edellisten leikkausten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      jälkeen kaiken aikaa.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Käytämme harkitusti myös tasetta saadaksemme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rPr>
              <a:t>      aikaa sopeutuksille.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a:ln>
                <a:noFill/>
              </a:ln>
              <a:solidFill>
                <a:srgbClr val="323130"/>
              </a:solidFill>
              <a:effectLst/>
              <a:highlight>
                <a:srgbClr val="FFFFFF"/>
              </a:highlight>
              <a:uLnTx/>
              <a:uFillTx/>
              <a:latin typeface="var(--fontFamilyCustomFont900, var(--fontFamilyBase))"/>
              <a:ea typeface="+mn-ea"/>
              <a:cs typeface="+mn-cs"/>
            </a:endParaRPr>
          </a:p>
        </p:txBody>
      </p:sp>
      <p:sp>
        <p:nvSpPr>
          <p:cNvPr id="7" name="Otsikko 1">
            <a:extLst>
              <a:ext uri="{FF2B5EF4-FFF2-40B4-BE49-F238E27FC236}">
                <a16:creationId xmlns:a16="http://schemas.microsoft.com/office/drawing/2014/main" id="{D033AE4F-3248-922F-DD09-19E4E7C3F75C}"/>
              </a:ext>
            </a:extLst>
          </p:cNvPr>
          <p:cNvSpPr txBox="1">
            <a:spLocks/>
          </p:cNvSpPr>
          <p:nvPr/>
        </p:nvSpPr>
        <p:spPr>
          <a:xfrm>
            <a:off x="7871800" y="1775634"/>
            <a:ext cx="3669113"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lang="fi-FI" sz="3200" b="1" i="0" kern="1200" dirty="0">
                <a:solidFill>
                  <a:srgbClr val="E84E0F"/>
                </a:solidFill>
                <a:latin typeface="Bookman Old Style" panose="020506040505050202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fi-FI" sz="1600" b="1" i="0" u="none" strike="noStrike" kern="1200" cap="none" spc="0" normalizeH="0" baseline="0" noProof="0">
                <a:ln>
                  <a:noFill/>
                </a:ln>
                <a:solidFill>
                  <a:srgbClr val="E84E0F"/>
                </a:solidFill>
                <a:effectLst/>
                <a:uLnTx/>
                <a:uFillTx/>
                <a:latin typeface="Bookman Old Style" panose="02050604050505020204" pitchFamily="18" charset="0"/>
                <a:ea typeface="+mj-ea"/>
                <a:cs typeface="+mj-cs"/>
              </a:rPr>
              <a:t>Eläkeiän saavuttaminen kiihtyy</a:t>
            </a:r>
          </a:p>
        </p:txBody>
      </p:sp>
    </p:spTree>
    <p:extLst>
      <p:ext uri="{BB962C8B-B14F-4D97-AF65-F5344CB8AC3E}">
        <p14:creationId xmlns:p14="http://schemas.microsoft.com/office/powerpoint/2010/main" val="72573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AAE0F290-73E7-42B3-A999-C4B30A55BEA6}"/>
              </a:ext>
            </a:extLst>
          </p:cNvPr>
          <p:cNvSpPr>
            <a:spLocks noGrp="1"/>
          </p:cNvSpPr>
          <p:nvPr>
            <p:ph type="title"/>
          </p:nvPr>
        </p:nvSpPr>
        <p:spPr>
          <a:xfrm>
            <a:off x="175936" y="251798"/>
            <a:ext cx="5909733" cy="1168330"/>
          </a:xfrm>
        </p:spPr>
        <p:txBody>
          <a:bodyPr anchor="ctr">
            <a:normAutofit fontScale="90000"/>
          </a:bodyPr>
          <a:lstStyle/>
          <a:p>
            <a:r>
              <a:rPr lang="fi-FI" sz="2800"/>
              <a:t>Talousarvion 2025 ja </a:t>
            </a:r>
            <a:br>
              <a:rPr lang="fi-FI" sz="2800"/>
            </a:br>
            <a:r>
              <a:rPr lang="fi-FI" sz="2800"/>
              <a:t>Toiminta- ja taloussuunnitelman 2025-2027 valmistelu</a:t>
            </a:r>
            <a:endParaRPr lang="en-US" sz="2800"/>
          </a:p>
        </p:txBody>
      </p:sp>
      <p:sp>
        <p:nvSpPr>
          <p:cNvPr id="27" name="Content Placeholder 2">
            <a:extLst>
              <a:ext uri="{FF2B5EF4-FFF2-40B4-BE49-F238E27FC236}">
                <a16:creationId xmlns:a16="http://schemas.microsoft.com/office/drawing/2014/main" id="{C158068F-335B-40E3-888C-145D198EA56B}"/>
              </a:ext>
            </a:extLst>
          </p:cNvPr>
          <p:cNvSpPr>
            <a:spLocks noGrp="1"/>
          </p:cNvSpPr>
          <p:nvPr>
            <p:ph idx="1"/>
          </p:nvPr>
        </p:nvSpPr>
        <p:spPr>
          <a:xfrm>
            <a:off x="185884" y="1494973"/>
            <a:ext cx="5909732" cy="2527618"/>
          </a:xfrm>
        </p:spPr>
        <p:txBody>
          <a:bodyPr/>
          <a:lstStyle/>
          <a:p>
            <a:r>
              <a:rPr lang="fi-FI"/>
              <a:t>Taloussuunnitelmakauteen sisältyy monia riskejä rahoituskehityksen poikkeuksellisen suuren epävarmuuden takia. </a:t>
            </a:r>
          </a:p>
          <a:p>
            <a:r>
              <a:rPr lang="fi-FI"/>
              <a:t>Kuntayhtymän taloudellinen tulos 2019–2023 on ollut hyvä ja vielä vuonna 2024 kustannusrakenteemme on nykyrahoitusta kevyempi. </a:t>
            </a:r>
          </a:p>
          <a:p>
            <a:r>
              <a:rPr lang="fi-FI"/>
              <a:t>Vuodet 2025–2027 budjetoidaan tulokseltaan alijäämäiseksi. </a:t>
            </a:r>
          </a:p>
          <a:p>
            <a:r>
              <a:rPr lang="fi-FI"/>
              <a:t>Kuntayhtymän talous on vakaalla pohjalla huolimatta alijäämäisestä taloussuunnitelmakaudesta.</a:t>
            </a:r>
          </a:p>
          <a:p>
            <a:endParaRPr lang="fi-FI"/>
          </a:p>
          <a:p>
            <a:pPr marL="0" indent="0">
              <a:buNone/>
            </a:pPr>
            <a:endParaRPr lang="fi-FI" sz="2000"/>
          </a:p>
        </p:txBody>
      </p:sp>
      <p:sp>
        <p:nvSpPr>
          <p:cNvPr id="4" name="Dian numeron paikkamerkki 5"/>
          <p:cNvSpPr>
            <a:spLocks noGrp="1"/>
          </p:cNvSpPr>
          <p:nvPr>
            <p:ph type="sldNum" sz="quarter" idx="4"/>
          </p:nvPr>
        </p:nvSpPr>
        <p:spPr>
          <a:xfrm>
            <a:off x="4220198" y="6307026"/>
            <a:ext cx="2743200" cy="365125"/>
          </a:xfrm>
        </p:spPr>
        <p:txBody>
          <a:bodyPr vert="horz" lIns="91440" tIns="45720" rIns="91440" bIns="45720" rtlCol="0" anchor="ctr">
            <a:normAutofit/>
          </a:bodyPr>
          <a:lstStyle>
            <a:lvl1pPr algn="r">
              <a:defRPr sz="1200">
                <a:solidFill>
                  <a:schemeClr val="bg1"/>
                </a:solidFill>
              </a:defRPr>
            </a:lvl1pPr>
          </a:lstStyle>
          <a:p>
            <a:pPr marL="0" marR="0" lvl="0" indent="0" defTabSz="914400" rtl="0" eaLnBrk="1" fontAlgn="auto" latinLnBrk="0" hangingPunct="1">
              <a:spcBef>
                <a:spcPts val="0"/>
              </a:spcBef>
              <a:spcAft>
                <a:spcPts val="600"/>
              </a:spcAft>
              <a:buClrTx/>
              <a:buSzTx/>
              <a:buFontTx/>
              <a:buNone/>
              <a:tabLst/>
              <a:defRPr/>
            </a:pPr>
            <a:fld id="{C47F7060-961A-4FDB-AE8A-ADF672563E2F}" type="slidenum">
              <a:rPr kumimoji="0" lang="fi-FI" b="0" i="0" u="none" strike="noStrike" kern="1200" cap="none" spc="0" normalizeH="0" baseline="0" noProof="0" smtClean="0">
                <a:ln>
                  <a:noFill/>
                </a:ln>
                <a:solidFill>
                  <a:schemeClr val="tx1"/>
                </a:solidFill>
                <a:effectLst/>
                <a:uLnTx/>
                <a:uFillTx/>
              </a:rPr>
              <a:pPr marL="0" marR="0" lvl="0" indent="0" defTabSz="914400" rtl="0" eaLnBrk="1" fontAlgn="auto" latinLnBrk="0" hangingPunct="1">
                <a:spcBef>
                  <a:spcPts val="0"/>
                </a:spcBef>
                <a:spcAft>
                  <a:spcPts val="600"/>
                </a:spcAft>
                <a:buClrTx/>
                <a:buSzTx/>
                <a:buFontTx/>
                <a:buNone/>
                <a:tabLst/>
                <a:defRPr/>
              </a:pPr>
              <a:t>9</a:t>
            </a:fld>
            <a:endParaRPr kumimoji="0" lang="fi-FI" b="0" i="0" u="none" strike="noStrike" kern="1200" cap="none" spc="0" normalizeH="0" baseline="0" noProof="0">
              <a:ln>
                <a:noFill/>
              </a:ln>
              <a:solidFill>
                <a:schemeClr val="tx1"/>
              </a:solidFill>
              <a:effectLst/>
              <a:uLnTx/>
              <a:uFillTx/>
            </a:endParaRPr>
          </a:p>
        </p:txBody>
      </p:sp>
      <p:sp>
        <p:nvSpPr>
          <p:cNvPr id="5" name="Kuvan paikkamerkki 4">
            <a:extLst>
              <a:ext uri="{FF2B5EF4-FFF2-40B4-BE49-F238E27FC236}">
                <a16:creationId xmlns:a16="http://schemas.microsoft.com/office/drawing/2014/main" id="{25D2562C-7129-4C12-9BEF-6176F67ED676}"/>
              </a:ext>
            </a:extLst>
          </p:cNvPr>
          <p:cNvSpPr>
            <a:spLocks noGrp="1"/>
          </p:cNvSpPr>
          <p:nvPr>
            <p:ph type="pic" sz="quarter" idx="11"/>
          </p:nvPr>
        </p:nvSpPr>
        <p:spPr/>
        <p:txBody>
          <a:bodyPr/>
          <a:lstStyle/>
          <a:p>
            <a:endParaRPr lang="fi-FI"/>
          </a:p>
        </p:txBody>
      </p:sp>
      <p:pic>
        <p:nvPicPr>
          <p:cNvPr id="5122" name="Picture 2">
            <a:extLst>
              <a:ext uri="{FF2B5EF4-FFF2-40B4-BE49-F238E27FC236}">
                <a16:creationId xmlns:a16="http://schemas.microsoft.com/office/drawing/2014/main" id="{954142C5-2633-0C7C-4934-D9C70799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777" y="1284659"/>
            <a:ext cx="5219700"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203890"/>
      </p:ext>
    </p:extLst>
  </p:cSld>
  <p:clrMapOvr>
    <a:masterClrMapping/>
  </p:clrMapOvr>
</p:sld>
</file>

<file path=ppt/theme/theme1.xml><?xml version="1.0" encoding="utf-8"?>
<a:theme xmlns:a="http://schemas.openxmlformats.org/drawingml/2006/main" name="Office-teema">
  <a:themeElements>
    <a:clrScheme name="Salpaus 2">
      <a:dk1>
        <a:srgbClr val="000000"/>
      </a:dk1>
      <a:lt1>
        <a:srgbClr val="FFFFFF"/>
      </a:lt1>
      <a:dk2>
        <a:srgbClr val="004987"/>
      </a:dk2>
      <a:lt2>
        <a:srgbClr val="FFFFFF"/>
      </a:lt2>
      <a:accent1>
        <a:srgbClr val="E84E0F"/>
      </a:accent1>
      <a:accent2>
        <a:srgbClr val="004987"/>
      </a:accent2>
      <a:accent3>
        <a:srgbClr val="EF7D00"/>
      </a:accent3>
      <a:accent4>
        <a:srgbClr val="FBBA00"/>
      </a:accent4>
      <a:accent5>
        <a:srgbClr val="FDEB18"/>
      </a:accent5>
      <a:accent6>
        <a:srgbClr val="57575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paus-ppt-pohja-perus.pptx" id="{5A3BD6D5-E3B9-42C8-9298-B68D81185189}" vid="{0839A420-5C83-4FB0-908C-DD8104822BDF}"/>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ema">
  <a:themeElements>
    <a:clrScheme name="Salpaus 2">
      <a:dk1>
        <a:srgbClr val="000000"/>
      </a:dk1>
      <a:lt1>
        <a:srgbClr val="FFFFFF"/>
      </a:lt1>
      <a:dk2>
        <a:srgbClr val="004987"/>
      </a:dk2>
      <a:lt2>
        <a:srgbClr val="FFFFFF"/>
      </a:lt2>
      <a:accent1>
        <a:srgbClr val="E84E0F"/>
      </a:accent1>
      <a:accent2>
        <a:srgbClr val="004987"/>
      </a:accent2>
      <a:accent3>
        <a:srgbClr val="EF7D00"/>
      </a:accent3>
      <a:accent4>
        <a:srgbClr val="FBBA00"/>
      </a:accent4>
      <a:accent5>
        <a:srgbClr val="FDEB18"/>
      </a:accent5>
      <a:accent6>
        <a:srgbClr val="57575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paus-ppt-pohja-välidiat.pptx" id="{B46458A9-C417-4C41-BB9E-34A59B62F139}" vid="{A648325C-C978-4B2F-A4FA-8D319E683715}"/>
    </a:ext>
  </a:extLst>
</a:theme>
</file>

<file path=ppt/theme/theme4.xml><?xml version="1.0" encoding="utf-8"?>
<a:theme xmlns:a="http://schemas.openxmlformats.org/drawingml/2006/main" name="3_Office-teema">
  <a:themeElements>
    <a:clrScheme name="Salpaus 2">
      <a:dk1>
        <a:srgbClr val="000000"/>
      </a:dk1>
      <a:lt1>
        <a:srgbClr val="FFFFFF"/>
      </a:lt1>
      <a:dk2>
        <a:srgbClr val="004987"/>
      </a:dk2>
      <a:lt2>
        <a:srgbClr val="FFFFFF"/>
      </a:lt2>
      <a:accent1>
        <a:srgbClr val="E84E0F"/>
      </a:accent1>
      <a:accent2>
        <a:srgbClr val="004987"/>
      </a:accent2>
      <a:accent3>
        <a:srgbClr val="EF7D00"/>
      </a:accent3>
      <a:accent4>
        <a:srgbClr val="FBBA00"/>
      </a:accent4>
      <a:accent5>
        <a:srgbClr val="FDEB18"/>
      </a:accent5>
      <a:accent6>
        <a:srgbClr val="57575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paus-esityspohja-ppt" id="{CCBDBB31-617F-48B0-9E05-576599B3118F}" vid="{E5EA8C0A-3B62-4390-A81F-63FB40765F78}"/>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5E8B5944D69D894CB9A66F20452C2915" ma:contentTypeVersion="5" ma:contentTypeDescription="Luo uusi asiakirja." ma:contentTypeScope="" ma:versionID="b6e94b8931f83d8ca645f838fb880b3e">
  <xsd:schema xmlns:xsd="http://www.w3.org/2001/XMLSchema" xmlns:xs="http://www.w3.org/2001/XMLSchema" xmlns:p="http://schemas.microsoft.com/office/2006/metadata/properties" xmlns:ns3="1d02b0e3-5c62-40b2-98ae-14c5e3c1d964" xmlns:ns4="64a3d504-43bf-4bc8-a42c-7b22364481ea" targetNamespace="http://schemas.microsoft.com/office/2006/metadata/properties" ma:root="true" ma:fieldsID="06d4701262ebc2eaaad37d893a5e24a6" ns3:_="" ns4:_="">
    <xsd:import namespace="1d02b0e3-5c62-40b2-98ae-14c5e3c1d964"/>
    <xsd:import namespace="64a3d504-43bf-4bc8-a42c-7b22364481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2b0e3-5c62-40b2-98ae-14c5e3c1d964"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a3d504-43bf-4bc8-a42c-7b22364481e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6724C-2AD8-430A-B45B-ED4067DA818B}">
  <ds:schemaRefs>
    <ds:schemaRef ds:uri="http://schemas.microsoft.com/sharepoint/v3/contenttype/forms"/>
  </ds:schemaRefs>
</ds:datastoreItem>
</file>

<file path=customXml/itemProps2.xml><?xml version="1.0" encoding="utf-8"?>
<ds:datastoreItem xmlns:ds="http://schemas.openxmlformats.org/officeDocument/2006/customXml" ds:itemID="{692DAB01-7604-488A-8502-E71E034E6B8D}">
  <ds:schemaRefs>
    <ds:schemaRef ds:uri="http://schemas.microsoft.com/office/infopath/2007/PartnerControls"/>
    <ds:schemaRef ds:uri="64a3d504-43bf-4bc8-a42c-7b22364481ea"/>
    <ds:schemaRef ds:uri="http://purl.org/dc/dcmitype/"/>
    <ds:schemaRef ds:uri="http://schemas.microsoft.com/office/2006/documentManagement/types"/>
    <ds:schemaRef ds:uri="http://purl.org/dc/elements/1.1/"/>
    <ds:schemaRef ds:uri="http://schemas.microsoft.com/office/2006/metadata/properties"/>
    <ds:schemaRef ds:uri="1d02b0e3-5c62-40b2-98ae-14c5e3c1d964"/>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FBA58676-5F8F-478E-982D-C1AD69B81EFE}">
  <ds:schemaRefs>
    <ds:schemaRef ds:uri="1d02b0e3-5c62-40b2-98ae-14c5e3c1d964"/>
    <ds:schemaRef ds:uri="64a3d504-43bf-4bc8-a42c-7b22364481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61</TotalTime>
  <Words>2843</Words>
  <Application>Microsoft Office PowerPoint</Application>
  <PresentationFormat>Laajakuva</PresentationFormat>
  <Paragraphs>794</Paragraphs>
  <Slides>53</Slides>
  <Notes>25</Notes>
  <HiddenSlides>0</HiddenSlides>
  <MMClips>0</MMClips>
  <ScaleCrop>false</ScaleCrop>
  <HeadingPairs>
    <vt:vector size="4" baseType="variant">
      <vt:variant>
        <vt:lpstr>Teema</vt:lpstr>
      </vt:variant>
      <vt:variant>
        <vt:i4>4</vt:i4>
      </vt:variant>
      <vt:variant>
        <vt:lpstr>Dian otsikot</vt:lpstr>
      </vt:variant>
      <vt:variant>
        <vt:i4>53</vt:i4>
      </vt:variant>
    </vt:vector>
  </HeadingPairs>
  <TitlesOfParts>
    <vt:vector size="57" baseType="lpstr">
      <vt:lpstr>Office-teema</vt:lpstr>
      <vt:lpstr>1_Office-teema</vt:lpstr>
      <vt:lpstr>2_Office-teema</vt:lpstr>
      <vt:lpstr>3_Office-teema</vt:lpstr>
      <vt:lpstr>Toiminta- ja talous- suunnitelma 2025-2027, talousarvio 2025</vt:lpstr>
      <vt:lpstr>Salpauksen tilanne tänään</vt:lpstr>
      <vt:lpstr>PowerPoint-esitys</vt:lpstr>
      <vt:lpstr>Budjettiriihen päätöksiä</vt:lpstr>
      <vt:lpstr>PowerPoint-esitys</vt:lpstr>
      <vt:lpstr>Rahoitusleikkaukset ja  taloussuunnitelman valmistelu 2025-2027</vt:lpstr>
      <vt:lpstr>Talousarvio 2025 ja toiminta- ja taloussuunnitelman valmistelu 2025-2027</vt:lpstr>
      <vt:lpstr>Talousarvio 2025 ja toiminta- ja taloussuunnitelman valmistelu 2025-2027</vt:lpstr>
      <vt:lpstr>Talousarvion 2025 ja  Toiminta- ja taloussuunnitelman 2025-2027 valmistelu</vt:lpstr>
      <vt:lpstr>Talousarvion 2025 ja  Toiminta- ja taloussuunnitelman 2025-2027 valmistelu</vt:lpstr>
      <vt:lpstr>Talousarvion 2025 ja  Toiminta- ja taloussuunnitelman 2025-2027 valmistelu</vt:lpstr>
      <vt:lpstr>Salpauksen opiskelijoista  56 % on yli 25-vuotiaita</vt:lpstr>
      <vt:lpstr>Opiskelijat pääosin jäsenkunnista</vt:lpstr>
      <vt:lpstr>Oppisopimuskoulutus -  nykyajan toimiva ”Mestari-kisälli malli”</vt:lpstr>
      <vt:lpstr>Rahoitusleikkauksiin sopeutuminen </vt:lpstr>
      <vt:lpstr>Koulutustarjonnan muutosten valmistelu</vt:lpstr>
      <vt:lpstr>Toteutuva koulutusmäärä suhteessa saatuun rahoitukseen</vt:lpstr>
      <vt:lpstr>Rahoitusleikkaukset näkyvät  ammatti- ja erikoisammattitutkinnoissa  (valtakunnallisesti tarjottava)</vt:lpstr>
      <vt:lpstr>Yhteishaun opiskelijapaikkamäärät elokuu 2025</vt:lpstr>
      <vt:lpstr>Asikkala; luonnonvara-alat</vt:lpstr>
      <vt:lpstr>Heinolan kampus; monialainen toimipiste</vt:lpstr>
      <vt:lpstr>Jokimaan kampus; Hevosalan koulutus</vt:lpstr>
      <vt:lpstr>Keskusta Kampus</vt:lpstr>
      <vt:lpstr>Vipusenkadun Kampus</vt:lpstr>
      <vt:lpstr>Yhteishaussa olevat aloituspaikat Salpaus 2025</vt:lpstr>
      <vt:lpstr>Opiskelupaikkojen määrä ei rajoita laajennetun oppivelvollisuuden toteumista </vt:lpstr>
      <vt:lpstr>Yhteishaun tilanne 2024 verrattuna vuoteen 2023 (yksittäiset hakijat) ja ikäluokkaennuste 2035</vt:lpstr>
      <vt:lpstr>Eronneet opiskelijat –  Huomio 18 – 24 vuotiaiden tarvitsemiin tukitoimiin!</vt:lpstr>
      <vt:lpstr>Kuntayhtymän rahoituskehitys 2014-2025</vt:lpstr>
      <vt:lpstr>Olemme hoitaneet yhdessä Salpauksen toimintaa ja taloutta hyvin.   Nyt käsittelyssä olevan toiminta- ja taloussuunnitelman aikaikkunassa  2023-2027 talous pysyy ylijäämäisenä, vaikka seuraavat vuodet ovat todennäköisesti alijäämäisiä.</vt:lpstr>
      <vt:lpstr>Talouden kokonaistilanne edellisten rahoitusleikkausten jälkeen</vt:lpstr>
      <vt:lpstr>Ali-/ylijäämät</vt:lpstr>
      <vt:lpstr>Henkilöstömäärän kehitys </vt:lpstr>
      <vt:lpstr>Kuntayhtymän laitoshuoltopalveluiden liikkeenluovutus Päijät-Hämeen laitoshuoltopalvelut Oy:lle 1.1.2025 alkaen</vt:lpstr>
      <vt:lpstr>PowerPoint-esitys</vt:lpstr>
      <vt:lpstr>Resurssit opetuksessa ja ohjauksessa</vt:lpstr>
      <vt:lpstr>PowerPoint-esitys</vt:lpstr>
      <vt:lpstr>PowerPoint-esitys</vt:lpstr>
      <vt:lpstr>Toimitilaohjelman toteutus</vt:lpstr>
      <vt:lpstr>Toimitilaohjelman jatkototeutus</vt:lpstr>
      <vt:lpstr>PowerPoint-esitys</vt:lpstr>
      <vt:lpstr>Asikkalan luonnonvara-alojen toimitilaohjelmaa päivitetään</vt:lpstr>
      <vt:lpstr>PowerPoint-esitys</vt:lpstr>
      <vt:lpstr>PowerPoint-esitys</vt:lpstr>
      <vt:lpstr>PowerPoint-esitys</vt:lpstr>
      <vt:lpstr>PowerPoint-esitys</vt:lpstr>
      <vt:lpstr>Tuloslaskelma</vt:lpstr>
      <vt:lpstr>PowerPoint-esitys</vt:lpstr>
      <vt:lpstr>Lisää vaikuttavuutta työllisyyden edistämiseksi</vt:lpstr>
      <vt:lpstr>Tiivis yhteistyö työllisyysalueiden kanssa</vt:lpstr>
      <vt:lpstr>Monipuoliset koulutuspalvelut</vt:lpstr>
      <vt:lpstr>Salpaus vastaa työnantajien ja työvoima-alueiden tarpeisiin</vt:lpstr>
      <vt:lpstr>lopetusdia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Ajankohtaista Salpauksesta</dc:title>
  <dc:creator>Arja Mikkonen</dc:creator>
  <cp:lastModifiedBy>Martti Tokola</cp:lastModifiedBy>
  <cp:revision>2</cp:revision>
  <cp:lastPrinted>2024-09-04T04:01:41Z</cp:lastPrinted>
  <dcterms:created xsi:type="dcterms:W3CDTF">2021-03-17T09:43:44Z</dcterms:created>
  <dcterms:modified xsi:type="dcterms:W3CDTF">2024-11-18T08:12:30Z</dcterms:modified>
</cp:coreProperties>
</file>